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6" r:id="rId2"/>
    <p:sldId id="307" r:id="rId3"/>
    <p:sldId id="289" r:id="rId4"/>
    <p:sldId id="261" r:id="rId5"/>
    <p:sldId id="308" r:id="rId6"/>
    <p:sldId id="262" r:id="rId7"/>
    <p:sldId id="273" r:id="rId8"/>
    <p:sldId id="275" r:id="rId9"/>
    <p:sldId id="276" r:id="rId10"/>
    <p:sldId id="283" r:id="rId11"/>
    <p:sldId id="297" r:id="rId12"/>
    <p:sldId id="264" r:id="rId13"/>
    <p:sldId id="299" r:id="rId14"/>
    <p:sldId id="278" r:id="rId15"/>
    <p:sldId id="300" r:id="rId16"/>
    <p:sldId id="291" r:id="rId17"/>
    <p:sldId id="301" r:id="rId18"/>
    <p:sldId id="292" r:id="rId19"/>
    <p:sldId id="302" r:id="rId20"/>
    <p:sldId id="293" r:id="rId21"/>
    <p:sldId id="303" r:id="rId22"/>
    <p:sldId id="294" r:id="rId23"/>
    <p:sldId id="304" r:id="rId24"/>
    <p:sldId id="295" r:id="rId25"/>
    <p:sldId id="305" r:id="rId26"/>
    <p:sldId id="296" r:id="rId27"/>
    <p:sldId id="306" r:id="rId28"/>
    <p:sldId id="282" r:id="rId29"/>
    <p:sldId id="298" r:id="rId30"/>
    <p:sldId id="309" r:id="rId31"/>
    <p:sldId id="310" r:id="rId32"/>
    <p:sldId id="266" r:id="rId33"/>
    <p:sldId id="288" r:id="rId34"/>
    <p:sldId id="287" r:id="rId35"/>
    <p:sldId id="268" r:id="rId36"/>
    <p:sldId id="313" r:id="rId37"/>
    <p:sldId id="311" r:id="rId38"/>
    <p:sldId id="312" r:id="rId39"/>
    <p:sldId id="269" r:id="rId40"/>
    <p:sldId id="314" r:id="rId41"/>
    <p:sldId id="315" r:id="rId42"/>
    <p:sldId id="277" r:id="rId43"/>
    <p:sldId id="290"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C5D7A1A-3D65-4849-B361-E870BDCD188C}">
          <p14:sldIdLst>
            <p14:sldId id="256"/>
            <p14:sldId id="307"/>
            <p14:sldId id="289"/>
            <p14:sldId id="261"/>
            <p14:sldId id="308"/>
            <p14:sldId id="262"/>
            <p14:sldId id="273"/>
            <p14:sldId id="275"/>
            <p14:sldId id="276"/>
            <p14:sldId id="283"/>
            <p14:sldId id="297"/>
            <p14:sldId id="264"/>
            <p14:sldId id="299"/>
            <p14:sldId id="278"/>
            <p14:sldId id="300"/>
            <p14:sldId id="291"/>
            <p14:sldId id="301"/>
            <p14:sldId id="292"/>
            <p14:sldId id="302"/>
            <p14:sldId id="293"/>
            <p14:sldId id="303"/>
            <p14:sldId id="294"/>
            <p14:sldId id="304"/>
            <p14:sldId id="295"/>
            <p14:sldId id="305"/>
            <p14:sldId id="296"/>
            <p14:sldId id="306"/>
            <p14:sldId id="282"/>
            <p14:sldId id="298"/>
            <p14:sldId id="309"/>
            <p14:sldId id="310"/>
            <p14:sldId id="266"/>
            <p14:sldId id="288"/>
            <p14:sldId id="287"/>
            <p14:sldId id="268"/>
            <p14:sldId id="313"/>
            <p14:sldId id="311"/>
            <p14:sldId id="312"/>
            <p14:sldId id="269"/>
            <p14:sldId id="314"/>
            <p14:sldId id="315"/>
            <p14:sldId id="277"/>
            <p14:sldId id="2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849E"/>
    <a:srgbClr val="387890"/>
    <a:srgbClr val="B9B8B8"/>
    <a:srgbClr val="51ACC5"/>
    <a:srgbClr val="2F2F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33" autoAdjust="0"/>
    <p:restoredTop sz="78480" autoAdjust="0"/>
  </p:normalViewPr>
  <p:slideViewPr>
    <p:cSldViewPr snapToGrid="0">
      <p:cViewPr varScale="1">
        <p:scale>
          <a:sx n="80" d="100"/>
          <a:sy n="80" d="100"/>
        </p:scale>
        <p:origin x="1158" y="12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48F90E-5EFF-454B-89ED-5BEC276139AE}" type="doc">
      <dgm:prSet loTypeId="urn:microsoft.com/office/officeart/2005/8/layout/process1" loCatId="process" qsTypeId="urn:microsoft.com/office/officeart/2005/8/quickstyle/simple3" qsCatId="simple" csTypeId="urn:microsoft.com/office/officeart/2005/8/colors/accent0_2" csCatId="mainScheme" phldr="1"/>
      <dgm:spPr/>
    </dgm:pt>
    <dgm:pt modelId="{FF8A4AAC-CCC2-45AE-A298-FAF30BDE9850}">
      <dgm:prSet phldrT="[Text]"/>
      <dgm:spPr/>
      <dgm:t>
        <a:bodyPr/>
        <a:lstStyle/>
        <a:p>
          <a:r>
            <a:rPr lang="en-US" dirty="0"/>
            <a:t>Raw Signal</a:t>
          </a:r>
        </a:p>
      </dgm:t>
    </dgm:pt>
    <dgm:pt modelId="{DCF95B3C-96C3-423A-B2D1-4BFBF0A1F222}" type="parTrans" cxnId="{0F589127-D1F4-4D3A-9C0F-48F34590418D}">
      <dgm:prSet/>
      <dgm:spPr/>
      <dgm:t>
        <a:bodyPr/>
        <a:lstStyle/>
        <a:p>
          <a:endParaRPr lang="en-US"/>
        </a:p>
      </dgm:t>
    </dgm:pt>
    <dgm:pt modelId="{9E57A4DC-D6E2-4B47-822E-0403C70FD182}" type="sibTrans" cxnId="{0F589127-D1F4-4D3A-9C0F-48F34590418D}">
      <dgm:prSet/>
      <dgm:spPr/>
      <dgm:t>
        <a:bodyPr/>
        <a:lstStyle/>
        <a:p>
          <a:endParaRPr lang="en-US"/>
        </a:p>
      </dgm:t>
    </dgm:pt>
    <dgm:pt modelId="{62998826-60DB-49ED-8D7D-FB0E881859D8}">
      <dgm:prSet phldrT="[Text]" custT="1"/>
      <dgm:spPr/>
      <dgm:t>
        <a:bodyPr/>
        <a:lstStyle/>
        <a:p>
          <a:r>
            <a:rPr lang="en-US" sz="1600" kern="1200" dirty="0">
              <a:solidFill>
                <a:srgbClr val="44546A">
                  <a:hueOff val="0"/>
                  <a:satOff val="0"/>
                  <a:lumOff val="0"/>
                  <a:alphaOff val="0"/>
                </a:srgbClr>
              </a:solidFill>
              <a:latin typeface="Calibri" panose="020F0502020204030204"/>
              <a:ea typeface="+mn-ea"/>
              <a:cs typeface="+mn-cs"/>
            </a:rPr>
            <a:t>Fit Sinusoid &amp; Detect PD-Probable Region</a:t>
          </a:r>
        </a:p>
      </dgm:t>
    </dgm:pt>
    <dgm:pt modelId="{26B6E223-F8E3-48CB-9287-7DE41AA8DE0A}" type="parTrans" cxnId="{9FDCD6B3-F2A4-4F79-BC79-988CCAF7F29A}">
      <dgm:prSet/>
      <dgm:spPr/>
      <dgm:t>
        <a:bodyPr/>
        <a:lstStyle/>
        <a:p>
          <a:endParaRPr lang="en-US"/>
        </a:p>
      </dgm:t>
    </dgm:pt>
    <dgm:pt modelId="{E7AB49FC-F6DA-483F-8741-A2406365FFD3}" type="sibTrans" cxnId="{9FDCD6B3-F2A4-4F79-BC79-988CCAF7F29A}">
      <dgm:prSet/>
      <dgm:spPr/>
      <dgm:t>
        <a:bodyPr/>
        <a:lstStyle/>
        <a:p>
          <a:endParaRPr lang="en-US"/>
        </a:p>
      </dgm:t>
    </dgm:pt>
    <dgm:pt modelId="{A55A12C7-D931-45EF-965E-D7C53AB6574A}">
      <dgm:prSet phldrT="[Text]"/>
      <dgm:spPr/>
      <dgm:t>
        <a:bodyPr/>
        <a:lstStyle/>
        <a:p>
          <a:r>
            <a:rPr lang="en-US" dirty="0"/>
            <a:t>Nth Discrete Difference Detrending</a:t>
          </a:r>
        </a:p>
      </dgm:t>
    </dgm:pt>
    <dgm:pt modelId="{CE384933-CF70-455F-913E-C703F283A043}" type="parTrans" cxnId="{A56A07C2-6657-44B4-9D96-F9C7EBB61AFC}">
      <dgm:prSet/>
      <dgm:spPr/>
      <dgm:t>
        <a:bodyPr/>
        <a:lstStyle/>
        <a:p>
          <a:endParaRPr lang="en-US"/>
        </a:p>
      </dgm:t>
    </dgm:pt>
    <dgm:pt modelId="{5BE83926-C2AA-4425-8876-661EFFD7ACDD}" type="sibTrans" cxnId="{A56A07C2-6657-44B4-9D96-F9C7EBB61AFC}">
      <dgm:prSet/>
      <dgm:spPr/>
      <dgm:t>
        <a:bodyPr/>
        <a:lstStyle/>
        <a:p>
          <a:endParaRPr lang="en-US"/>
        </a:p>
      </dgm:t>
    </dgm:pt>
    <dgm:pt modelId="{257C3989-9122-4F38-BB47-B6C0256F96F0}">
      <dgm:prSet/>
      <dgm:spPr/>
      <dgm:t>
        <a:bodyPr/>
        <a:lstStyle/>
        <a:p>
          <a:r>
            <a:rPr lang="en-US" dirty="0"/>
            <a:t>Peak Detection</a:t>
          </a:r>
        </a:p>
      </dgm:t>
    </dgm:pt>
    <dgm:pt modelId="{EB6DFD9D-B41B-4F17-AAAF-57F129189DFF}" type="parTrans" cxnId="{758004A0-C0B5-4D3C-87F0-95D915978023}">
      <dgm:prSet/>
      <dgm:spPr/>
      <dgm:t>
        <a:bodyPr/>
        <a:lstStyle/>
        <a:p>
          <a:endParaRPr lang="en-US"/>
        </a:p>
      </dgm:t>
    </dgm:pt>
    <dgm:pt modelId="{F1662794-499D-4A7D-BB5E-ABCF68A0796B}" type="sibTrans" cxnId="{758004A0-C0B5-4D3C-87F0-95D915978023}">
      <dgm:prSet/>
      <dgm:spPr/>
      <dgm:t>
        <a:bodyPr/>
        <a:lstStyle/>
        <a:p>
          <a:endParaRPr lang="en-US"/>
        </a:p>
      </dgm:t>
    </dgm:pt>
    <dgm:pt modelId="{90982231-209E-42AF-9FEB-9AA085EFA583}">
      <dgm:prSet/>
      <dgm:spPr/>
      <dgm:t>
        <a:bodyPr/>
        <a:lstStyle/>
        <a:p>
          <a:r>
            <a:rPr lang="en-US" dirty="0"/>
            <a:t>False Peak Cancellation</a:t>
          </a:r>
        </a:p>
      </dgm:t>
    </dgm:pt>
    <dgm:pt modelId="{A8721BF7-FFF2-4468-B575-6BE56023B471}" type="parTrans" cxnId="{E07C2E1D-3ECF-4761-93DF-82967ABAE9BA}">
      <dgm:prSet/>
      <dgm:spPr/>
      <dgm:t>
        <a:bodyPr/>
        <a:lstStyle/>
        <a:p>
          <a:endParaRPr lang="en-US"/>
        </a:p>
      </dgm:t>
    </dgm:pt>
    <dgm:pt modelId="{1D37777E-ADFB-4C61-90B6-1D1F19D9CF6F}" type="sibTrans" cxnId="{E07C2E1D-3ECF-4761-93DF-82967ABAE9BA}">
      <dgm:prSet/>
      <dgm:spPr/>
      <dgm:t>
        <a:bodyPr/>
        <a:lstStyle/>
        <a:p>
          <a:endParaRPr lang="en-US"/>
        </a:p>
      </dgm:t>
    </dgm:pt>
    <dgm:pt modelId="{56929E27-F003-4CF1-9502-B77B361532BA}">
      <dgm:prSet/>
      <dgm:spPr/>
      <dgm:t>
        <a:bodyPr/>
        <a:lstStyle/>
        <a:p>
          <a:r>
            <a:rPr lang="en-US" dirty="0"/>
            <a:t>Extract Features</a:t>
          </a:r>
        </a:p>
      </dgm:t>
    </dgm:pt>
    <dgm:pt modelId="{E1EC2023-A9F7-4A5B-A6A4-41F0821D1C90}" type="parTrans" cxnId="{96BA976D-D727-48F9-AA0F-B6420DACD1DE}">
      <dgm:prSet/>
      <dgm:spPr/>
      <dgm:t>
        <a:bodyPr/>
        <a:lstStyle/>
        <a:p>
          <a:endParaRPr lang="en-US"/>
        </a:p>
      </dgm:t>
    </dgm:pt>
    <dgm:pt modelId="{88F1EBC6-BB1A-436C-9EFE-3AFFFB64C430}" type="sibTrans" cxnId="{96BA976D-D727-48F9-AA0F-B6420DACD1DE}">
      <dgm:prSet/>
      <dgm:spPr/>
      <dgm:t>
        <a:bodyPr/>
        <a:lstStyle/>
        <a:p>
          <a:endParaRPr lang="en-US"/>
        </a:p>
      </dgm:t>
    </dgm:pt>
    <dgm:pt modelId="{10573BDC-D1BC-4C0E-A5A3-A2E0DA684CB8}">
      <dgm:prSet/>
      <dgm:spPr/>
      <dgm:t>
        <a:bodyPr/>
        <a:lstStyle/>
        <a:p>
          <a:r>
            <a:rPr lang="en-US" dirty="0"/>
            <a:t>Discrete Wavelet Transform</a:t>
          </a:r>
        </a:p>
      </dgm:t>
    </dgm:pt>
    <dgm:pt modelId="{0F9C9713-B4B7-4681-A5F5-F8CFED1D7C4E}" type="parTrans" cxnId="{1E44F8E5-CD71-4B1A-9639-9EE7F2250094}">
      <dgm:prSet/>
      <dgm:spPr/>
      <dgm:t>
        <a:bodyPr/>
        <a:lstStyle/>
        <a:p>
          <a:endParaRPr lang="en-US"/>
        </a:p>
      </dgm:t>
    </dgm:pt>
    <dgm:pt modelId="{C7EEBAB6-AFB4-4FB5-9881-B22521C11E23}" type="sibTrans" cxnId="{1E44F8E5-CD71-4B1A-9639-9EE7F2250094}">
      <dgm:prSet/>
      <dgm:spPr/>
      <dgm:t>
        <a:bodyPr/>
        <a:lstStyle/>
        <a:p>
          <a:endParaRPr lang="en-US"/>
        </a:p>
      </dgm:t>
    </dgm:pt>
    <dgm:pt modelId="{0DD2C90D-8DB6-4387-B66C-92BE0AF33617}" type="pres">
      <dgm:prSet presAssocID="{EA48F90E-5EFF-454B-89ED-5BEC276139AE}" presName="Name0" presStyleCnt="0">
        <dgm:presLayoutVars>
          <dgm:dir/>
          <dgm:resizeHandles val="exact"/>
        </dgm:presLayoutVars>
      </dgm:prSet>
      <dgm:spPr/>
    </dgm:pt>
    <dgm:pt modelId="{D3404606-E430-4F86-B60F-160D996F5B05}" type="pres">
      <dgm:prSet presAssocID="{FF8A4AAC-CCC2-45AE-A298-FAF30BDE9850}" presName="node" presStyleLbl="node1" presStyleIdx="0" presStyleCnt="7">
        <dgm:presLayoutVars>
          <dgm:bulletEnabled val="1"/>
        </dgm:presLayoutVars>
      </dgm:prSet>
      <dgm:spPr/>
    </dgm:pt>
    <dgm:pt modelId="{038BB472-71DB-4108-AA93-1E4591F3252F}" type="pres">
      <dgm:prSet presAssocID="{9E57A4DC-D6E2-4B47-822E-0403C70FD182}" presName="sibTrans" presStyleLbl="sibTrans2D1" presStyleIdx="0" presStyleCnt="6"/>
      <dgm:spPr/>
    </dgm:pt>
    <dgm:pt modelId="{5D46C515-59A6-463F-9C2C-296870DB3216}" type="pres">
      <dgm:prSet presAssocID="{9E57A4DC-D6E2-4B47-822E-0403C70FD182}" presName="connectorText" presStyleLbl="sibTrans2D1" presStyleIdx="0" presStyleCnt="6"/>
      <dgm:spPr/>
    </dgm:pt>
    <dgm:pt modelId="{E819441A-18E4-4FC9-B4ED-620606EB395B}" type="pres">
      <dgm:prSet presAssocID="{10573BDC-D1BC-4C0E-A5A3-A2E0DA684CB8}" presName="node" presStyleLbl="node1" presStyleIdx="1" presStyleCnt="7">
        <dgm:presLayoutVars>
          <dgm:bulletEnabled val="1"/>
        </dgm:presLayoutVars>
      </dgm:prSet>
      <dgm:spPr/>
    </dgm:pt>
    <dgm:pt modelId="{C83B7108-87CB-455D-94A7-03125EFBED89}" type="pres">
      <dgm:prSet presAssocID="{C7EEBAB6-AFB4-4FB5-9881-B22521C11E23}" presName="sibTrans" presStyleLbl="sibTrans2D1" presStyleIdx="1" presStyleCnt="6"/>
      <dgm:spPr/>
    </dgm:pt>
    <dgm:pt modelId="{90670A92-BBE2-49AD-8E04-7544EE9D7B25}" type="pres">
      <dgm:prSet presAssocID="{C7EEBAB6-AFB4-4FB5-9881-B22521C11E23}" presName="connectorText" presStyleLbl="sibTrans2D1" presStyleIdx="1" presStyleCnt="6"/>
      <dgm:spPr/>
    </dgm:pt>
    <dgm:pt modelId="{098D64B9-4C1B-403A-AF9C-203E11833E8A}" type="pres">
      <dgm:prSet presAssocID="{62998826-60DB-49ED-8D7D-FB0E881859D8}" presName="node" presStyleLbl="node1" presStyleIdx="2" presStyleCnt="7">
        <dgm:presLayoutVars>
          <dgm:bulletEnabled val="1"/>
        </dgm:presLayoutVars>
      </dgm:prSet>
      <dgm:spPr/>
    </dgm:pt>
    <dgm:pt modelId="{2D6157F5-5B46-40A6-B9E1-401BF9D62A92}" type="pres">
      <dgm:prSet presAssocID="{E7AB49FC-F6DA-483F-8741-A2406365FFD3}" presName="sibTrans" presStyleLbl="sibTrans2D1" presStyleIdx="2" presStyleCnt="6"/>
      <dgm:spPr/>
    </dgm:pt>
    <dgm:pt modelId="{B3454C68-B402-4595-816C-FEA573E3556A}" type="pres">
      <dgm:prSet presAssocID="{E7AB49FC-F6DA-483F-8741-A2406365FFD3}" presName="connectorText" presStyleLbl="sibTrans2D1" presStyleIdx="2" presStyleCnt="6"/>
      <dgm:spPr/>
    </dgm:pt>
    <dgm:pt modelId="{AA425E45-D846-41BB-9162-BAAB3D7C4558}" type="pres">
      <dgm:prSet presAssocID="{A55A12C7-D931-45EF-965E-D7C53AB6574A}" presName="node" presStyleLbl="node1" presStyleIdx="3" presStyleCnt="7">
        <dgm:presLayoutVars>
          <dgm:bulletEnabled val="1"/>
        </dgm:presLayoutVars>
      </dgm:prSet>
      <dgm:spPr/>
    </dgm:pt>
    <dgm:pt modelId="{57B780DF-AFB5-4699-8D8F-3D41AE422234}" type="pres">
      <dgm:prSet presAssocID="{5BE83926-C2AA-4425-8876-661EFFD7ACDD}" presName="sibTrans" presStyleLbl="sibTrans2D1" presStyleIdx="3" presStyleCnt="6"/>
      <dgm:spPr/>
    </dgm:pt>
    <dgm:pt modelId="{10B1013A-DAF8-459C-8705-D786DCCC2968}" type="pres">
      <dgm:prSet presAssocID="{5BE83926-C2AA-4425-8876-661EFFD7ACDD}" presName="connectorText" presStyleLbl="sibTrans2D1" presStyleIdx="3" presStyleCnt="6"/>
      <dgm:spPr/>
    </dgm:pt>
    <dgm:pt modelId="{F0D983D4-91CF-456D-AD5E-52EF8F378E5D}" type="pres">
      <dgm:prSet presAssocID="{257C3989-9122-4F38-BB47-B6C0256F96F0}" presName="node" presStyleLbl="node1" presStyleIdx="4" presStyleCnt="7">
        <dgm:presLayoutVars>
          <dgm:bulletEnabled val="1"/>
        </dgm:presLayoutVars>
      </dgm:prSet>
      <dgm:spPr/>
    </dgm:pt>
    <dgm:pt modelId="{D7FC8D5C-1390-45B1-8C7B-6EC8E4E9DB69}" type="pres">
      <dgm:prSet presAssocID="{F1662794-499D-4A7D-BB5E-ABCF68A0796B}" presName="sibTrans" presStyleLbl="sibTrans2D1" presStyleIdx="4" presStyleCnt="6"/>
      <dgm:spPr/>
    </dgm:pt>
    <dgm:pt modelId="{ACE58DC0-F862-4CFA-BD58-B2DA03B7A853}" type="pres">
      <dgm:prSet presAssocID="{F1662794-499D-4A7D-BB5E-ABCF68A0796B}" presName="connectorText" presStyleLbl="sibTrans2D1" presStyleIdx="4" presStyleCnt="6"/>
      <dgm:spPr/>
    </dgm:pt>
    <dgm:pt modelId="{B25C1B26-0577-4748-9A47-7F0E783A86F6}" type="pres">
      <dgm:prSet presAssocID="{90982231-209E-42AF-9FEB-9AA085EFA583}" presName="node" presStyleLbl="node1" presStyleIdx="5" presStyleCnt="7">
        <dgm:presLayoutVars>
          <dgm:bulletEnabled val="1"/>
        </dgm:presLayoutVars>
      </dgm:prSet>
      <dgm:spPr/>
    </dgm:pt>
    <dgm:pt modelId="{CA5A7CDB-C9F1-40FC-8AAB-FBB289C092B7}" type="pres">
      <dgm:prSet presAssocID="{1D37777E-ADFB-4C61-90B6-1D1F19D9CF6F}" presName="sibTrans" presStyleLbl="sibTrans2D1" presStyleIdx="5" presStyleCnt="6"/>
      <dgm:spPr/>
    </dgm:pt>
    <dgm:pt modelId="{73479DFA-EC8A-42E8-91E0-37ECFF836140}" type="pres">
      <dgm:prSet presAssocID="{1D37777E-ADFB-4C61-90B6-1D1F19D9CF6F}" presName="connectorText" presStyleLbl="sibTrans2D1" presStyleIdx="5" presStyleCnt="6"/>
      <dgm:spPr/>
    </dgm:pt>
    <dgm:pt modelId="{E901D985-AD3A-48F8-993B-DC7FD5BD5ED9}" type="pres">
      <dgm:prSet presAssocID="{56929E27-F003-4CF1-9502-B77B361532BA}" presName="node" presStyleLbl="node1" presStyleIdx="6" presStyleCnt="7">
        <dgm:presLayoutVars>
          <dgm:bulletEnabled val="1"/>
        </dgm:presLayoutVars>
      </dgm:prSet>
      <dgm:spPr/>
    </dgm:pt>
  </dgm:ptLst>
  <dgm:cxnLst>
    <dgm:cxn modelId="{929CD502-7BE1-47AD-BB2C-6387426C61D3}" type="presOf" srcId="{C7EEBAB6-AFB4-4FB5-9881-B22521C11E23}" destId="{90670A92-BBE2-49AD-8E04-7544EE9D7B25}" srcOrd="1" destOrd="0" presId="urn:microsoft.com/office/officeart/2005/8/layout/process1"/>
    <dgm:cxn modelId="{19231B0A-0DC1-48B6-BA24-0B996527B08F}" type="presOf" srcId="{5BE83926-C2AA-4425-8876-661EFFD7ACDD}" destId="{57B780DF-AFB5-4699-8D8F-3D41AE422234}" srcOrd="0" destOrd="0" presId="urn:microsoft.com/office/officeart/2005/8/layout/process1"/>
    <dgm:cxn modelId="{11BC4C17-B0AA-421E-A945-08705B158B49}" type="presOf" srcId="{F1662794-499D-4A7D-BB5E-ABCF68A0796B}" destId="{D7FC8D5C-1390-45B1-8C7B-6EC8E4E9DB69}" srcOrd="0" destOrd="0" presId="urn:microsoft.com/office/officeart/2005/8/layout/process1"/>
    <dgm:cxn modelId="{E07C2E1D-3ECF-4761-93DF-82967ABAE9BA}" srcId="{EA48F90E-5EFF-454B-89ED-5BEC276139AE}" destId="{90982231-209E-42AF-9FEB-9AA085EFA583}" srcOrd="5" destOrd="0" parTransId="{A8721BF7-FFF2-4468-B575-6BE56023B471}" sibTransId="{1D37777E-ADFB-4C61-90B6-1D1F19D9CF6F}"/>
    <dgm:cxn modelId="{0F589127-D1F4-4D3A-9C0F-48F34590418D}" srcId="{EA48F90E-5EFF-454B-89ED-5BEC276139AE}" destId="{FF8A4AAC-CCC2-45AE-A298-FAF30BDE9850}" srcOrd="0" destOrd="0" parTransId="{DCF95B3C-96C3-423A-B2D1-4BFBF0A1F222}" sibTransId="{9E57A4DC-D6E2-4B47-822E-0403C70FD182}"/>
    <dgm:cxn modelId="{34CE7D32-2C60-480F-9E20-DDDD60BBF0B5}" type="presOf" srcId="{5BE83926-C2AA-4425-8876-661EFFD7ACDD}" destId="{10B1013A-DAF8-459C-8705-D786DCCC2968}" srcOrd="1" destOrd="0" presId="urn:microsoft.com/office/officeart/2005/8/layout/process1"/>
    <dgm:cxn modelId="{42A5455F-78C6-4E7B-AFFF-C45DAFE5AA7A}" type="presOf" srcId="{56929E27-F003-4CF1-9502-B77B361532BA}" destId="{E901D985-AD3A-48F8-993B-DC7FD5BD5ED9}" srcOrd="0" destOrd="0" presId="urn:microsoft.com/office/officeart/2005/8/layout/process1"/>
    <dgm:cxn modelId="{E8A84268-503D-40A4-ACE2-91D61C127546}" type="presOf" srcId="{EA48F90E-5EFF-454B-89ED-5BEC276139AE}" destId="{0DD2C90D-8DB6-4387-B66C-92BE0AF33617}" srcOrd="0" destOrd="0" presId="urn:microsoft.com/office/officeart/2005/8/layout/process1"/>
    <dgm:cxn modelId="{A31E9A6C-C98C-40ED-8599-27C36259C9EB}" type="presOf" srcId="{257C3989-9122-4F38-BB47-B6C0256F96F0}" destId="{F0D983D4-91CF-456D-AD5E-52EF8F378E5D}" srcOrd="0" destOrd="0" presId="urn:microsoft.com/office/officeart/2005/8/layout/process1"/>
    <dgm:cxn modelId="{AB928F4D-A840-4030-8DDF-8EC094DCF453}" type="presOf" srcId="{E7AB49FC-F6DA-483F-8741-A2406365FFD3}" destId="{2D6157F5-5B46-40A6-B9E1-401BF9D62A92}" srcOrd="0" destOrd="0" presId="urn:microsoft.com/office/officeart/2005/8/layout/process1"/>
    <dgm:cxn modelId="{96BA976D-D727-48F9-AA0F-B6420DACD1DE}" srcId="{EA48F90E-5EFF-454B-89ED-5BEC276139AE}" destId="{56929E27-F003-4CF1-9502-B77B361532BA}" srcOrd="6" destOrd="0" parTransId="{E1EC2023-A9F7-4A5B-A6A4-41F0821D1C90}" sibTransId="{88F1EBC6-BB1A-436C-9EFE-3AFFFB64C430}"/>
    <dgm:cxn modelId="{C2931588-5B79-4086-83EB-FB120BF94C71}" type="presOf" srcId="{C7EEBAB6-AFB4-4FB5-9881-B22521C11E23}" destId="{C83B7108-87CB-455D-94A7-03125EFBED89}" srcOrd="0" destOrd="0" presId="urn:microsoft.com/office/officeart/2005/8/layout/process1"/>
    <dgm:cxn modelId="{A9384896-A7D1-404B-BC3E-E107820AACE2}" type="presOf" srcId="{A55A12C7-D931-45EF-965E-D7C53AB6574A}" destId="{AA425E45-D846-41BB-9162-BAAB3D7C4558}" srcOrd="0" destOrd="0" presId="urn:microsoft.com/office/officeart/2005/8/layout/process1"/>
    <dgm:cxn modelId="{758004A0-C0B5-4D3C-87F0-95D915978023}" srcId="{EA48F90E-5EFF-454B-89ED-5BEC276139AE}" destId="{257C3989-9122-4F38-BB47-B6C0256F96F0}" srcOrd="4" destOrd="0" parTransId="{EB6DFD9D-B41B-4F17-AAAF-57F129189DFF}" sibTransId="{F1662794-499D-4A7D-BB5E-ABCF68A0796B}"/>
    <dgm:cxn modelId="{61D883A4-BE1C-4630-B869-0DADF2AFA9A6}" type="presOf" srcId="{10573BDC-D1BC-4C0E-A5A3-A2E0DA684CB8}" destId="{E819441A-18E4-4FC9-B4ED-620606EB395B}" srcOrd="0" destOrd="0" presId="urn:microsoft.com/office/officeart/2005/8/layout/process1"/>
    <dgm:cxn modelId="{9FDCD6B3-F2A4-4F79-BC79-988CCAF7F29A}" srcId="{EA48F90E-5EFF-454B-89ED-5BEC276139AE}" destId="{62998826-60DB-49ED-8D7D-FB0E881859D8}" srcOrd="2" destOrd="0" parTransId="{26B6E223-F8E3-48CB-9287-7DE41AA8DE0A}" sibTransId="{E7AB49FC-F6DA-483F-8741-A2406365FFD3}"/>
    <dgm:cxn modelId="{A56A07C2-6657-44B4-9D96-F9C7EBB61AFC}" srcId="{EA48F90E-5EFF-454B-89ED-5BEC276139AE}" destId="{A55A12C7-D931-45EF-965E-D7C53AB6574A}" srcOrd="3" destOrd="0" parTransId="{CE384933-CF70-455F-913E-C703F283A043}" sibTransId="{5BE83926-C2AA-4425-8876-661EFFD7ACDD}"/>
    <dgm:cxn modelId="{F87402D2-16B9-4D87-A71D-1517A7776E94}" type="presOf" srcId="{1D37777E-ADFB-4C61-90B6-1D1F19D9CF6F}" destId="{73479DFA-EC8A-42E8-91E0-37ECFF836140}" srcOrd="1" destOrd="0" presId="urn:microsoft.com/office/officeart/2005/8/layout/process1"/>
    <dgm:cxn modelId="{AACA01D6-AD29-4BD4-8101-A20B73684D73}" type="presOf" srcId="{1D37777E-ADFB-4C61-90B6-1D1F19D9CF6F}" destId="{CA5A7CDB-C9F1-40FC-8AAB-FBB289C092B7}" srcOrd="0" destOrd="0" presId="urn:microsoft.com/office/officeart/2005/8/layout/process1"/>
    <dgm:cxn modelId="{517CE7DD-4333-46FB-A4E4-BDF481C4BD15}" type="presOf" srcId="{62998826-60DB-49ED-8D7D-FB0E881859D8}" destId="{098D64B9-4C1B-403A-AF9C-203E11833E8A}" srcOrd="0" destOrd="0" presId="urn:microsoft.com/office/officeart/2005/8/layout/process1"/>
    <dgm:cxn modelId="{F189E3E4-69E6-44B9-B445-E92EB3B44487}" type="presOf" srcId="{E7AB49FC-F6DA-483F-8741-A2406365FFD3}" destId="{B3454C68-B402-4595-816C-FEA573E3556A}" srcOrd="1" destOrd="0" presId="urn:microsoft.com/office/officeart/2005/8/layout/process1"/>
    <dgm:cxn modelId="{1E44F8E5-CD71-4B1A-9639-9EE7F2250094}" srcId="{EA48F90E-5EFF-454B-89ED-5BEC276139AE}" destId="{10573BDC-D1BC-4C0E-A5A3-A2E0DA684CB8}" srcOrd="1" destOrd="0" parTransId="{0F9C9713-B4B7-4681-A5F5-F8CFED1D7C4E}" sibTransId="{C7EEBAB6-AFB4-4FB5-9881-B22521C11E23}"/>
    <dgm:cxn modelId="{E03DF6EA-B9D2-4784-ADFF-E115D9AF4920}" type="presOf" srcId="{9E57A4DC-D6E2-4B47-822E-0403C70FD182}" destId="{5D46C515-59A6-463F-9C2C-296870DB3216}" srcOrd="1" destOrd="0" presId="urn:microsoft.com/office/officeart/2005/8/layout/process1"/>
    <dgm:cxn modelId="{32367AF0-1575-4444-B00F-D166D062C99D}" type="presOf" srcId="{9E57A4DC-D6E2-4B47-822E-0403C70FD182}" destId="{038BB472-71DB-4108-AA93-1E4591F3252F}" srcOrd="0" destOrd="0" presId="urn:microsoft.com/office/officeart/2005/8/layout/process1"/>
    <dgm:cxn modelId="{925435F5-2DED-4711-9FA4-D77F4A90C515}" type="presOf" srcId="{90982231-209E-42AF-9FEB-9AA085EFA583}" destId="{B25C1B26-0577-4748-9A47-7F0E783A86F6}" srcOrd="0" destOrd="0" presId="urn:microsoft.com/office/officeart/2005/8/layout/process1"/>
    <dgm:cxn modelId="{4E0FF6FA-927E-473A-8BF3-516B19CB8735}" type="presOf" srcId="{FF8A4AAC-CCC2-45AE-A298-FAF30BDE9850}" destId="{D3404606-E430-4F86-B60F-160D996F5B05}" srcOrd="0" destOrd="0" presId="urn:microsoft.com/office/officeart/2005/8/layout/process1"/>
    <dgm:cxn modelId="{D34FEEFF-0821-4E9A-B7DD-9437E8CE7F76}" type="presOf" srcId="{F1662794-499D-4A7D-BB5E-ABCF68A0796B}" destId="{ACE58DC0-F862-4CFA-BD58-B2DA03B7A853}" srcOrd="1" destOrd="0" presId="urn:microsoft.com/office/officeart/2005/8/layout/process1"/>
    <dgm:cxn modelId="{3ECF7F16-A558-4C65-BA2E-D7ED69238363}" type="presParOf" srcId="{0DD2C90D-8DB6-4387-B66C-92BE0AF33617}" destId="{D3404606-E430-4F86-B60F-160D996F5B05}" srcOrd="0" destOrd="0" presId="urn:microsoft.com/office/officeart/2005/8/layout/process1"/>
    <dgm:cxn modelId="{37880BE6-206B-4708-BBD0-47BC45EFDB0D}" type="presParOf" srcId="{0DD2C90D-8DB6-4387-B66C-92BE0AF33617}" destId="{038BB472-71DB-4108-AA93-1E4591F3252F}" srcOrd="1" destOrd="0" presId="urn:microsoft.com/office/officeart/2005/8/layout/process1"/>
    <dgm:cxn modelId="{88AECD82-A644-4989-AE34-7724516B4B73}" type="presParOf" srcId="{038BB472-71DB-4108-AA93-1E4591F3252F}" destId="{5D46C515-59A6-463F-9C2C-296870DB3216}" srcOrd="0" destOrd="0" presId="urn:microsoft.com/office/officeart/2005/8/layout/process1"/>
    <dgm:cxn modelId="{AA1292AF-9D83-4BF3-A2FD-4752456D6C07}" type="presParOf" srcId="{0DD2C90D-8DB6-4387-B66C-92BE0AF33617}" destId="{E819441A-18E4-4FC9-B4ED-620606EB395B}" srcOrd="2" destOrd="0" presId="urn:microsoft.com/office/officeart/2005/8/layout/process1"/>
    <dgm:cxn modelId="{56A0065F-EDF6-413E-8D3B-D53BF8B38F79}" type="presParOf" srcId="{0DD2C90D-8DB6-4387-B66C-92BE0AF33617}" destId="{C83B7108-87CB-455D-94A7-03125EFBED89}" srcOrd="3" destOrd="0" presId="urn:microsoft.com/office/officeart/2005/8/layout/process1"/>
    <dgm:cxn modelId="{AEB510CE-8248-4245-A168-CCFBB359B64B}" type="presParOf" srcId="{C83B7108-87CB-455D-94A7-03125EFBED89}" destId="{90670A92-BBE2-49AD-8E04-7544EE9D7B25}" srcOrd="0" destOrd="0" presId="urn:microsoft.com/office/officeart/2005/8/layout/process1"/>
    <dgm:cxn modelId="{42526478-C38F-4B24-9CC3-8D4074C22E5E}" type="presParOf" srcId="{0DD2C90D-8DB6-4387-B66C-92BE0AF33617}" destId="{098D64B9-4C1B-403A-AF9C-203E11833E8A}" srcOrd="4" destOrd="0" presId="urn:microsoft.com/office/officeart/2005/8/layout/process1"/>
    <dgm:cxn modelId="{B41BFB7D-AADA-42C3-A52F-BDFDA4B68F3A}" type="presParOf" srcId="{0DD2C90D-8DB6-4387-B66C-92BE0AF33617}" destId="{2D6157F5-5B46-40A6-B9E1-401BF9D62A92}" srcOrd="5" destOrd="0" presId="urn:microsoft.com/office/officeart/2005/8/layout/process1"/>
    <dgm:cxn modelId="{36C45B72-8C6B-449D-B29B-D929F822901D}" type="presParOf" srcId="{2D6157F5-5B46-40A6-B9E1-401BF9D62A92}" destId="{B3454C68-B402-4595-816C-FEA573E3556A}" srcOrd="0" destOrd="0" presId="urn:microsoft.com/office/officeart/2005/8/layout/process1"/>
    <dgm:cxn modelId="{9FF8614B-8690-441F-9320-B6589E9B8871}" type="presParOf" srcId="{0DD2C90D-8DB6-4387-B66C-92BE0AF33617}" destId="{AA425E45-D846-41BB-9162-BAAB3D7C4558}" srcOrd="6" destOrd="0" presId="urn:microsoft.com/office/officeart/2005/8/layout/process1"/>
    <dgm:cxn modelId="{B1599326-3412-4AB8-AEEA-946BDCD4140D}" type="presParOf" srcId="{0DD2C90D-8DB6-4387-B66C-92BE0AF33617}" destId="{57B780DF-AFB5-4699-8D8F-3D41AE422234}" srcOrd="7" destOrd="0" presId="urn:microsoft.com/office/officeart/2005/8/layout/process1"/>
    <dgm:cxn modelId="{334F2268-1D54-4251-BA24-F916498E4A4F}" type="presParOf" srcId="{57B780DF-AFB5-4699-8D8F-3D41AE422234}" destId="{10B1013A-DAF8-459C-8705-D786DCCC2968}" srcOrd="0" destOrd="0" presId="urn:microsoft.com/office/officeart/2005/8/layout/process1"/>
    <dgm:cxn modelId="{4E15F617-FED2-401B-90E4-97581FB6AC39}" type="presParOf" srcId="{0DD2C90D-8DB6-4387-B66C-92BE0AF33617}" destId="{F0D983D4-91CF-456D-AD5E-52EF8F378E5D}" srcOrd="8" destOrd="0" presId="urn:microsoft.com/office/officeart/2005/8/layout/process1"/>
    <dgm:cxn modelId="{28B13F10-8520-4CAC-A026-85EC255EFB30}" type="presParOf" srcId="{0DD2C90D-8DB6-4387-B66C-92BE0AF33617}" destId="{D7FC8D5C-1390-45B1-8C7B-6EC8E4E9DB69}" srcOrd="9" destOrd="0" presId="urn:microsoft.com/office/officeart/2005/8/layout/process1"/>
    <dgm:cxn modelId="{6D6C8016-884F-49C6-A60E-4BF47A8130A4}" type="presParOf" srcId="{D7FC8D5C-1390-45B1-8C7B-6EC8E4E9DB69}" destId="{ACE58DC0-F862-4CFA-BD58-B2DA03B7A853}" srcOrd="0" destOrd="0" presId="urn:microsoft.com/office/officeart/2005/8/layout/process1"/>
    <dgm:cxn modelId="{066E9A78-3BA8-4DC3-A391-33CFDB937905}" type="presParOf" srcId="{0DD2C90D-8DB6-4387-B66C-92BE0AF33617}" destId="{B25C1B26-0577-4748-9A47-7F0E783A86F6}" srcOrd="10" destOrd="0" presId="urn:microsoft.com/office/officeart/2005/8/layout/process1"/>
    <dgm:cxn modelId="{C658A6F9-AFD7-4FFD-90C6-E9C7C25DDCCB}" type="presParOf" srcId="{0DD2C90D-8DB6-4387-B66C-92BE0AF33617}" destId="{CA5A7CDB-C9F1-40FC-8AAB-FBB289C092B7}" srcOrd="11" destOrd="0" presId="urn:microsoft.com/office/officeart/2005/8/layout/process1"/>
    <dgm:cxn modelId="{3F826EED-0682-4985-9E3E-E38387FC119D}" type="presParOf" srcId="{CA5A7CDB-C9F1-40FC-8AAB-FBB289C092B7}" destId="{73479DFA-EC8A-42E8-91E0-37ECFF836140}" srcOrd="0" destOrd="0" presId="urn:microsoft.com/office/officeart/2005/8/layout/process1"/>
    <dgm:cxn modelId="{8C149F97-C924-4F8A-8AB3-78D6AB467C2F}" type="presParOf" srcId="{0DD2C90D-8DB6-4387-B66C-92BE0AF33617}" destId="{E901D985-AD3A-48F8-993B-DC7FD5BD5ED9}" srcOrd="12"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404606-E430-4F86-B60F-160D996F5B05}">
      <dsp:nvSpPr>
        <dsp:cNvPr id="0" name=""/>
        <dsp:cNvSpPr/>
      </dsp:nvSpPr>
      <dsp:spPr>
        <a:xfrm>
          <a:off x="3230" y="133713"/>
          <a:ext cx="1223376" cy="1082401"/>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Raw Signal</a:t>
          </a:r>
        </a:p>
      </dsp:txBody>
      <dsp:txXfrm>
        <a:off x="34932" y="165415"/>
        <a:ext cx="1159972" cy="1018997"/>
      </dsp:txXfrm>
    </dsp:sp>
    <dsp:sp modelId="{038BB472-71DB-4108-AA93-1E4591F3252F}">
      <dsp:nvSpPr>
        <dsp:cNvPr id="0" name=""/>
        <dsp:cNvSpPr/>
      </dsp:nvSpPr>
      <dsp:spPr>
        <a:xfrm>
          <a:off x="1348944"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348944" y="583894"/>
        <a:ext cx="181549" cy="182039"/>
      </dsp:txXfrm>
    </dsp:sp>
    <dsp:sp modelId="{E819441A-18E4-4FC9-B4ED-620606EB395B}">
      <dsp:nvSpPr>
        <dsp:cNvPr id="0" name=""/>
        <dsp:cNvSpPr/>
      </dsp:nvSpPr>
      <dsp:spPr>
        <a:xfrm>
          <a:off x="1715957" y="133713"/>
          <a:ext cx="1223376" cy="1082401"/>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Discrete Wavelet Transform</a:t>
          </a:r>
        </a:p>
      </dsp:txBody>
      <dsp:txXfrm>
        <a:off x="1747659" y="165415"/>
        <a:ext cx="1159972" cy="1018997"/>
      </dsp:txXfrm>
    </dsp:sp>
    <dsp:sp modelId="{C83B7108-87CB-455D-94A7-03125EFBED89}">
      <dsp:nvSpPr>
        <dsp:cNvPr id="0" name=""/>
        <dsp:cNvSpPr/>
      </dsp:nvSpPr>
      <dsp:spPr>
        <a:xfrm>
          <a:off x="3061671"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061671" y="583894"/>
        <a:ext cx="181549" cy="182039"/>
      </dsp:txXfrm>
    </dsp:sp>
    <dsp:sp modelId="{098D64B9-4C1B-403A-AF9C-203E11833E8A}">
      <dsp:nvSpPr>
        <dsp:cNvPr id="0" name=""/>
        <dsp:cNvSpPr/>
      </dsp:nvSpPr>
      <dsp:spPr>
        <a:xfrm>
          <a:off x="3428684" y="133713"/>
          <a:ext cx="1223376" cy="1082401"/>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44546A">
                  <a:hueOff val="0"/>
                  <a:satOff val="0"/>
                  <a:lumOff val="0"/>
                  <a:alphaOff val="0"/>
                </a:srgbClr>
              </a:solidFill>
              <a:latin typeface="Calibri" panose="020F0502020204030204"/>
              <a:ea typeface="+mn-ea"/>
              <a:cs typeface="+mn-cs"/>
            </a:rPr>
            <a:t>Fit Sinusoid &amp; Detect PD-Probable Region</a:t>
          </a:r>
        </a:p>
      </dsp:txBody>
      <dsp:txXfrm>
        <a:off x="3460386" y="165415"/>
        <a:ext cx="1159972" cy="1018997"/>
      </dsp:txXfrm>
    </dsp:sp>
    <dsp:sp modelId="{2D6157F5-5B46-40A6-B9E1-401BF9D62A92}">
      <dsp:nvSpPr>
        <dsp:cNvPr id="0" name=""/>
        <dsp:cNvSpPr/>
      </dsp:nvSpPr>
      <dsp:spPr>
        <a:xfrm>
          <a:off x="4774398"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4774398" y="583894"/>
        <a:ext cx="181549" cy="182039"/>
      </dsp:txXfrm>
    </dsp:sp>
    <dsp:sp modelId="{AA425E45-D846-41BB-9162-BAAB3D7C4558}">
      <dsp:nvSpPr>
        <dsp:cNvPr id="0" name=""/>
        <dsp:cNvSpPr/>
      </dsp:nvSpPr>
      <dsp:spPr>
        <a:xfrm>
          <a:off x="5141411" y="133713"/>
          <a:ext cx="1223376" cy="1082401"/>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Nth Discrete Difference Detrending</a:t>
          </a:r>
        </a:p>
      </dsp:txBody>
      <dsp:txXfrm>
        <a:off x="5173113" y="165415"/>
        <a:ext cx="1159972" cy="1018997"/>
      </dsp:txXfrm>
    </dsp:sp>
    <dsp:sp modelId="{57B780DF-AFB5-4699-8D8F-3D41AE422234}">
      <dsp:nvSpPr>
        <dsp:cNvPr id="0" name=""/>
        <dsp:cNvSpPr/>
      </dsp:nvSpPr>
      <dsp:spPr>
        <a:xfrm>
          <a:off x="6487125"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6487125" y="583894"/>
        <a:ext cx="181549" cy="182039"/>
      </dsp:txXfrm>
    </dsp:sp>
    <dsp:sp modelId="{F0D983D4-91CF-456D-AD5E-52EF8F378E5D}">
      <dsp:nvSpPr>
        <dsp:cNvPr id="0" name=""/>
        <dsp:cNvSpPr/>
      </dsp:nvSpPr>
      <dsp:spPr>
        <a:xfrm>
          <a:off x="6854138" y="133713"/>
          <a:ext cx="1223376" cy="1082401"/>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Peak Detection</a:t>
          </a:r>
        </a:p>
      </dsp:txBody>
      <dsp:txXfrm>
        <a:off x="6885840" y="165415"/>
        <a:ext cx="1159972" cy="1018997"/>
      </dsp:txXfrm>
    </dsp:sp>
    <dsp:sp modelId="{D7FC8D5C-1390-45B1-8C7B-6EC8E4E9DB69}">
      <dsp:nvSpPr>
        <dsp:cNvPr id="0" name=""/>
        <dsp:cNvSpPr/>
      </dsp:nvSpPr>
      <dsp:spPr>
        <a:xfrm>
          <a:off x="8199852"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8199852" y="583894"/>
        <a:ext cx="181549" cy="182039"/>
      </dsp:txXfrm>
    </dsp:sp>
    <dsp:sp modelId="{B25C1B26-0577-4748-9A47-7F0E783A86F6}">
      <dsp:nvSpPr>
        <dsp:cNvPr id="0" name=""/>
        <dsp:cNvSpPr/>
      </dsp:nvSpPr>
      <dsp:spPr>
        <a:xfrm>
          <a:off x="8566865" y="133713"/>
          <a:ext cx="1223376" cy="1082401"/>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False Peak Cancellation</a:t>
          </a:r>
        </a:p>
      </dsp:txBody>
      <dsp:txXfrm>
        <a:off x="8598567" y="165415"/>
        <a:ext cx="1159972" cy="1018997"/>
      </dsp:txXfrm>
    </dsp:sp>
    <dsp:sp modelId="{CA5A7CDB-C9F1-40FC-8AAB-FBB289C092B7}">
      <dsp:nvSpPr>
        <dsp:cNvPr id="0" name=""/>
        <dsp:cNvSpPr/>
      </dsp:nvSpPr>
      <dsp:spPr>
        <a:xfrm>
          <a:off x="9912580" y="523215"/>
          <a:ext cx="259355" cy="303397"/>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9912580" y="583894"/>
        <a:ext cx="181549" cy="182039"/>
      </dsp:txXfrm>
    </dsp:sp>
    <dsp:sp modelId="{E901D985-AD3A-48F8-993B-DC7FD5BD5ED9}">
      <dsp:nvSpPr>
        <dsp:cNvPr id="0" name=""/>
        <dsp:cNvSpPr/>
      </dsp:nvSpPr>
      <dsp:spPr>
        <a:xfrm>
          <a:off x="10279593" y="133713"/>
          <a:ext cx="1223376" cy="1082401"/>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Extract Features</a:t>
          </a:r>
        </a:p>
      </dsp:txBody>
      <dsp:txXfrm>
        <a:off x="10311295" y="165415"/>
        <a:ext cx="1159972" cy="101899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63436C-817C-49F1-80F1-23C5466933F7}" type="datetimeFigureOut">
              <a:rPr lang="en-US" smtClean="0"/>
              <a:t>3/12/2019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D122F1-A5D9-45AE-B248-C460C50DD90B}" type="slidenum">
              <a:rPr lang="en-US" smtClean="0"/>
              <a:t>‹#›</a:t>
            </a:fld>
            <a:endParaRPr lang="en-US"/>
          </a:p>
        </p:txBody>
      </p:sp>
    </p:spTree>
    <p:extLst>
      <p:ext uri="{BB962C8B-B14F-4D97-AF65-F5344CB8AC3E}">
        <p14:creationId xmlns:p14="http://schemas.microsoft.com/office/powerpoint/2010/main" val="3336738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cenet.vsb.cz/en/"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www.vsb.cz/en/university/who-we-are/"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1</a:t>
            </a:fld>
            <a:endParaRPr lang="en-US"/>
          </a:p>
        </p:txBody>
      </p:sp>
    </p:spTree>
    <p:extLst>
      <p:ext uri="{BB962C8B-B14F-4D97-AF65-F5344CB8AC3E}">
        <p14:creationId xmlns:p14="http://schemas.microsoft.com/office/powerpoint/2010/main" val="29932340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11</a:t>
            </a:fld>
            <a:endParaRPr lang="en-US"/>
          </a:p>
        </p:txBody>
      </p:sp>
    </p:spTree>
    <p:extLst>
      <p:ext uri="{BB962C8B-B14F-4D97-AF65-F5344CB8AC3E}">
        <p14:creationId xmlns:p14="http://schemas.microsoft.com/office/powerpoint/2010/main" val="1631082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28</a:t>
            </a:fld>
            <a:endParaRPr lang="en-US"/>
          </a:p>
        </p:txBody>
      </p:sp>
    </p:spTree>
    <p:extLst>
      <p:ext uri="{BB962C8B-B14F-4D97-AF65-F5344CB8AC3E}">
        <p14:creationId xmlns:p14="http://schemas.microsoft.com/office/powerpoint/2010/main" val="470358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29</a:t>
            </a:fld>
            <a:endParaRPr lang="en-US"/>
          </a:p>
        </p:txBody>
      </p:sp>
    </p:spTree>
    <p:extLst>
      <p:ext uri="{BB962C8B-B14F-4D97-AF65-F5344CB8AC3E}">
        <p14:creationId xmlns:p14="http://schemas.microsoft.com/office/powerpoint/2010/main" val="5094096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30</a:t>
            </a:fld>
            <a:endParaRPr lang="en-US"/>
          </a:p>
        </p:txBody>
      </p:sp>
    </p:spTree>
    <p:extLst>
      <p:ext uri="{BB962C8B-B14F-4D97-AF65-F5344CB8AC3E}">
        <p14:creationId xmlns:p14="http://schemas.microsoft.com/office/powerpoint/2010/main" val="6690421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32</a:t>
            </a:fld>
            <a:endParaRPr lang="en-US"/>
          </a:p>
        </p:txBody>
      </p:sp>
    </p:spTree>
    <p:extLst>
      <p:ext uri="{BB962C8B-B14F-4D97-AF65-F5344CB8AC3E}">
        <p14:creationId xmlns:p14="http://schemas.microsoft.com/office/powerpoint/2010/main" val="13074913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https://en.wikipedia.org/wiki/Matthews_correlation_coefficient</a:t>
            </a:r>
          </a:p>
          <a:p>
            <a:endParaRPr lang="en-US" dirty="0"/>
          </a:p>
          <a:p>
            <a:endParaRPr lang="en-US" dirty="0"/>
          </a:p>
          <a:p>
            <a:r>
              <a:rPr lang="en-US" dirty="0"/>
              <a:t>Can’t use accuracy… if the training data is representative of the larger data population (which you hope it would be), you’d be correct in labeling a sample without fault ~98% of the time. These metrics don’t capture what we’re trying to accomplish in this competition.</a:t>
            </a:r>
          </a:p>
          <a:p>
            <a:endParaRPr lang="en-US" dirty="0"/>
          </a:p>
          <a:p>
            <a:r>
              <a:rPr lang="en-US" dirty="0"/>
              <a:t>MCC is also the metric employed by the competition organizers.</a:t>
            </a:r>
          </a:p>
        </p:txBody>
      </p:sp>
      <p:sp>
        <p:nvSpPr>
          <p:cNvPr id="4" name="Slide Number Placeholder 3"/>
          <p:cNvSpPr>
            <a:spLocks noGrp="1"/>
          </p:cNvSpPr>
          <p:nvPr>
            <p:ph type="sldNum" sz="quarter" idx="5"/>
          </p:nvPr>
        </p:nvSpPr>
        <p:spPr/>
        <p:txBody>
          <a:bodyPr/>
          <a:lstStyle/>
          <a:p>
            <a:fld id="{00D122F1-A5D9-45AE-B248-C460C50DD90B}" type="slidenum">
              <a:rPr lang="en-US" smtClean="0"/>
              <a:t>33</a:t>
            </a:fld>
            <a:endParaRPr lang="en-US"/>
          </a:p>
        </p:txBody>
      </p:sp>
    </p:spTree>
    <p:extLst>
      <p:ext uri="{BB962C8B-B14F-4D97-AF65-F5344CB8AC3E}">
        <p14:creationId xmlns:p14="http://schemas.microsoft.com/office/powerpoint/2010/main" val="37892044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 submissions proved less than spectacular, my localized training used a fixed </a:t>
            </a:r>
            <a:r>
              <a:rPr lang="en-US" dirty="0" err="1"/>
              <a:t>random_state</a:t>
            </a:r>
            <a:r>
              <a:rPr lang="en-US" dirty="0"/>
              <a:t> (my usual preference for repeatability) that happened to put me at the high end of these types of plots.</a:t>
            </a:r>
          </a:p>
          <a:p>
            <a:endParaRPr lang="en-US" dirty="0"/>
          </a:p>
          <a:p>
            <a:r>
              <a:rPr lang="en-US" dirty="0"/>
              <a:t>I has also used a standard 80-20 split, …</a:t>
            </a:r>
          </a:p>
          <a:p>
            <a:endParaRPr lang="en-US" dirty="0"/>
          </a:p>
          <a:p>
            <a:r>
              <a:rPr lang="en-US" dirty="0"/>
              <a:t>Goal here was to find some thresholds (both for peak detection and fault classification) that routinely yielded greater MCC scores  and that was robust to varied splitting of the training data.</a:t>
            </a:r>
          </a:p>
        </p:txBody>
      </p:sp>
      <p:sp>
        <p:nvSpPr>
          <p:cNvPr id="4" name="Slide Number Placeholder 3"/>
          <p:cNvSpPr>
            <a:spLocks noGrp="1"/>
          </p:cNvSpPr>
          <p:nvPr>
            <p:ph type="sldNum" sz="quarter" idx="5"/>
          </p:nvPr>
        </p:nvSpPr>
        <p:spPr/>
        <p:txBody>
          <a:bodyPr/>
          <a:lstStyle/>
          <a:p>
            <a:fld id="{00D122F1-A5D9-45AE-B248-C460C50DD90B}" type="slidenum">
              <a:rPr lang="en-US" smtClean="0"/>
              <a:t>34</a:t>
            </a:fld>
            <a:endParaRPr lang="en-US"/>
          </a:p>
        </p:txBody>
      </p:sp>
    </p:spTree>
    <p:extLst>
      <p:ext uri="{BB962C8B-B14F-4D97-AF65-F5344CB8AC3E}">
        <p14:creationId xmlns:p14="http://schemas.microsoft.com/office/powerpoint/2010/main" val="15592397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35</a:t>
            </a:fld>
            <a:endParaRPr lang="en-US"/>
          </a:p>
        </p:txBody>
      </p:sp>
    </p:spTree>
    <p:extLst>
      <p:ext uri="{BB962C8B-B14F-4D97-AF65-F5344CB8AC3E}">
        <p14:creationId xmlns:p14="http://schemas.microsoft.com/office/powerpoint/2010/main" val="5865337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37</a:t>
            </a:fld>
            <a:endParaRPr lang="en-US"/>
          </a:p>
        </p:txBody>
      </p:sp>
    </p:spTree>
    <p:extLst>
      <p:ext uri="{BB962C8B-B14F-4D97-AF65-F5344CB8AC3E}">
        <p14:creationId xmlns:p14="http://schemas.microsoft.com/office/powerpoint/2010/main" val="32623764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39</a:t>
            </a:fld>
            <a:endParaRPr lang="en-US"/>
          </a:p>
        </p:txBody>
      </p:sp>
    </p:spTree>
    <p:extLst>
      <p:ext uri="{BB962C8B-B14F-4D97-AF65-F5344CB8AC3E}">
        <p14:creationId xmlns:p14="http://schemas.microsoft.com/office/powerpoint/2010/main" val="297955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https://en.wikipedia.org/wiki/Kaggle</a:t>
            </a:r>
          </a:p>
          <a:p>
            <a:r>
              <a:rPr lang="en-US" dirty="0"/>
              <a:t>https://www.kaggle.com/</a:t>
            </a:r>
          </a:p>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2</a:t>
            </a:fld>
            <a:endParaRPr lang="en-US"/>
          </a:p>
        </p:txBody>
      </p:sp>
    </p:spTree>
    <p:extLst>
      <p:ext uri="{BB962C8B-B14F-4D97-AF65-F5344CB8AC3E}">
        <p14:creationId xmlns:p14="http://schemas.microsoft.com/office/powerpoint/2010/main" val="3977378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40</a:t>
            </a:fld>
            <a:endParaRPr lang="en-US"/>
          </a:p>
        </p:txBody>
      </p:sp>
    </p:spTree>
    <p:extLst>
      <p:ext uri="{BB962C8B-B14F-4D97-AF65-F5344CB8AC3E}">
        <p14:creationId xmlns:p14="http://schemas.microsoft.com/office/powerpoint/2010/main" val="29008910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41</a:t>
            </a:fld>
            <a:endParaRPr lang="en-US"/>
          </a:p>
        </p:txBody>
      </p:sp>
    </p:spTree>
    <p:extLst>
      <p:ext uri="{BB962C8B-B14F-4D97-AF65-F5344CB8AC3E}">
        <p14:creationId xmlns:p14="http://schemas.microsoft.com/office/powerpoint/2010/main" val="8551293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42</a:t>
            </a:fld>
            <a:endParaRPr lang="en-US"/>
          </a:p>
        </p:txBody>
      </p:sp>
    </p:spTree>
    <p:extLst>
      <p:ext uri="{BB962C8B-B14F-4D97-AF65-F5344CB8AC3E}">
        <p14:creationId xmlns:p14="http://schemas.microsoft.com/office/powerpoint/2010/main" val="26171240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43</a:t>
            </a:fld>
            <a:endParaRPr lang="en-US"/>
          </a:p>
        </p:txBody>
      </p:sp>
    </p:spTree>
    <p:extLst>
      <p:ext uri="{BB962C8B-B14F-4D97-AF65-F5344CB8AC3E}">
        <p14:creationId xmlns:p14="http://schemas.microsoft.com/office/powerpoint/2010/main" val="1711999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https://en.wikipedia.org/wiki/Kaggle</a:t>
            </a:r>
          </a:p>
          <a:p>
            <a:r>
              <a:rPr lang="en-US" dirty="0"/>
              <a:t>https://www.kaggle.com/</a:t>
            </a:r>
          </a:p>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3</a:t>
            </a:fld>
            <a:endParaRPr lang="en-US"/>
          </a:p>
        </p:txBody>
      </p:sp>
    </p:spTree>
    <p:extLst>
      <p:ext uri="{BB962C8B-B14F-4D97-AF65-F5344CB8AC3E}">
        <p14:creationId xmlns:p14="http://schemas.microsoft.com/office/powerpoint/2010/main" val="2042884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https://www.kaggle.com/c/vsb-power-line-fault-detection</a:t>
            </a:r>
          </a:p>
          <a:p>
            <a:endParaRPr lang="en-US" dirty="0"/>
          </a:p>
          <a:p>
            <a:endParaRPr lang="en-US" dirty="0"/>
          </a:p>
          <a:p>
            <a:r>
              <a:rPr lang="en-US" dirty="0"/>
              <a:t>Medium voltage overhead power lines run for hundreds of miles to supply power to cities. These great distances make it expensive to manually inspect the lines for damage that doesn't immediately lead to a power outage, such as a tree branch hitting the line or a flaw in the insulator. These modes of damage lead to a phenomenon known as partial discharge — an electrical discharge which does not bridge the electrodes between an insulation system completely. Partial discharges slowly damage the power line, so left unrepaired they will eventually lead to a power outage or start a fire.</a:t>
            </a:r>
          </a:p>
          <a:p>
            <a:r>
              <a:rPr lang="en-US" dirty="0"/>
              <a:t>Your challenge is to detect partial discharge patterns in signals acquired from these power lines with a new meter designed at the </a:t>
            </a:r>
            <a:r>
              <a:rPr lang="en-US" dirty="0">
                <a:hlinkClick r:id="rId3"/>
              </a:rPr>
              <a:t>ENET Centre</a:t>
            </a:r>
            <a:r>
              <a:rPr lang="en-US" dirty="0"/>
              <a:t> at </a:t>
            </a:r>
            <a:r>
              <a:rPr lang="en-US" dirty="0">
                <a:hlinkClick r:id="rId4"/>
              </a:rPr>
              <a:t>VŠB</a:t>
            </a:r>
            <a:r>
              <a:rPr lang="en-US" dirty="0"/>
              <a:t>. Effective classifiers using this data will make it possible to continuously monitor power lines for faults.</a:t>
            </a:r>
          </a:p>
          <a:p>
            <a:r>
              <a:rPr lang="en-US" dirty="0"/>
              <a:t>ENET Centre researches and develops renewable energy resources with the goal of reducing or eliminating harmful environmental impacts. Their efforts focus on developing technology solutions around transportation and processing of energy raw materials.</a:t>
            </a:r>
          </a:p>
          <a:p>
            <a:r>
              <a:rPr lang="en-US" dirty="0"/>
              <a:t>By developing a solution to detect partial discharge you’ll help reduce maintenance costs, and prevent power outages.</a:t>
            </a:r>
          </a:p>
          <a:p>
            <a:endParaRPr lang="en-US" dirty="0"/>
          </a:p>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4</a:t>
            </a:fld>
            <a:endParaRPr lang="en-US"/>
          </a:p>
        </p:txBody>
      </p:sp>
    </p:spTree>
    <p:extLst>
      <p:ext uri="{BB962C8B-B14F-4D97-AF65-F5344CB8AC3E}">
        <p14:creationId xmlns:p14="http://schemas.microsoft.com/office/powerpoint/2010/main" val="1863966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Analogous to the scales of data they’re working with.</a:t>
            </a:r>
          </a:p>
          <a:p>
            <a:endParaRPr lang="en-US" dirty="0"/>
          </a:p>
          <a:p>
            <a:r>
              <a:rPr lang="en-US" dirty="0"/>
              <a:t>Incredibly unbalanced data set!</a:t>
            </a:r>
          </a:p>
          <a:p>
            <a:endParaRPr lang="en-US" dirty="0"/>
          </a:p>
          <a:p>
            <a:r>
              <a:rPr lang="en-US" dirty="0"/>
              <a:t>Also while submission requires a per-signal classification,  it appears that faults present in signals are not entirely independent events (e.g. one faulty signal in a measurement has &gt; 90% chance of having other faults. </a:t>
            </a:r>
          </a:p>
        </p:txBody>
      </p:sp>
      <p:sp>
        <p:nvSpPr>
          <p:cNvPr id="4" name="Slide Number Placeholder 3"/>
          <p:cNvSpPr>
            <a:spLocks noGrp="1"/>
          </p:cNvSpPr>
          <p:nvPr>
            <p:ph type="sldNum" sz="quarter" idx="5"/>
          </p:nvPr>
        </p:nvSpPr>
        <p:spPr/>
        <p:txBody>
          <a:bodyPr/>
          <a:lstStyle/>
          <a:p>
            <a:fld id="{00D122F1-A5D9-45AE-B248-C460C50DD90B}" type="slidenum">
              <a:rPr lang="en-US" smtClean="0"/>
              <a:t>6</a:t>
            </a:fld>
            <a:endParaRPr lang="en-US"/>
          </a:p>
        </p:txBody>
      </p:sp>
    </p:spTree>
    <p:extLst>
      <p:ext uri="{BB962C8B-B14F-4D97-AF65-F5344CB8AC3E}">
        <p14:creationId xmlns:p14="http://schemas.microsoft.com/office/powerpoint/2010/main" val="38778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7</a:t>
            </a:fld>
            <a:endParaRPr lang="en-US"/>
          </a:p>
        </p:txBody>
      </p:sp>
    </p:spTree>
    <p:extLst>
      <p:ext uri="{BB962C8B-B14F-4D97-AF65-F5344CB8AC3E}">
        <p14:creationId xmlns:p14="http://schemas.microsoft.com/office/powerpoint/2010/main" val="2999037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Misak</a:t>
            </a:r>
            <a:r>
              <a:rPr lang="en-US" dirty="0"/>
              <a:t>, S., et al. “A Complex Classification Approach of Partial Discharges from Covered Conductors in Real Environment.” </a:t>
            </a:r>
            <a:r>
              <a:rPr lang="en-US" i="1" dirty="0"/>
              <a:t>IEEE Transactions on Dielectrics and Electrical Insulation</a:t>
            </a:r>
            <a:r>
              <a:rPr lang="en-US" dirty="0"/>
              <a:t>, vol. 24, no. 2, 2017, pp. 1097–1104., doi:10.1109/tdei.2017.006135.</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inherit difficulty with coding detection logic, makes this problem an excellent candidate for exploration and addressing with machine learning.</a:t>
            </a:r>
          </a:p>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8</a:t>
            </a:fld>
            <a:endParaRPr lang="en-US"/>
          </a:p>
        </p:txBody>
      </p:sp>
    </p:spTree>
    <p:extLst>
      <p:ext uri="{BB962C8B-B14F-4D97-AF65-F5344CB8AC3E}">
        <p14:creationId xmlns:p14="http://schemas.microsoft.com/office/powerpoint/2010/main" val="1011576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https://en.wikipedia.org/wiki/Corona_discharge</a:t>
            </a:r>
          </a:p>
        </p:txBody>
      </p:sp>
      <p:sp>
        <p:nvSpPr>
          <p:cNvPr id="4" name="Slide Number Placeholder 3"/>
          <p:cNvSpPr>
            <a:spLocks noGrp="1"/>
          </p:cNvSpPr>
          <p:nvPr>
            <p:ph type="sldNum" sz="quarter" idx="5"/>
          </p:nvPr>
        </p:nvSpPr>
        <p:spPr/>
        <p:txBody>
          <a:bodyPr/>
          <a:lstStyle/>
          <a:p>
            <a:fld id="{00D122F1-A5D9-45AE-B248-C460C50DD90B}" type="slidenum">
              <a:rPr lang="en-US" smtClean="0"/>
              <a:t>9</a:t>
            </a:fld>
            <a:endParaRPr lang="en-US"/>
          </a:p>
        </p:txBody>
      </p:sp>
    </p:spTree>
    <p:extLst>
      <p:ext uri="{BB962C8B-B14F-4D97-AF65-F5344CB8AC3E}">
        <p14:creationId xmlns:p14="http://schemas.microsoft.com/office/powerpoint/2010/main" val="39494856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10</a:t>
            </a:fld>
            <a:endParaRPr lang="en-US"/>
          </a:p>
        </p:txBody>
      </p:sp>
    </p:spTree>
    <p:extLst>
      <p:ext uri="{BB962C8B-B14F-4D97-AF65-F5344CB8AC3E}">
        <p14:creationId xmlns:p14="http://schemas.microsoft.com/office/powerpoint/2010/main" val="32301106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7F0CC27-2E3C-4E08-90F1-06B2B2BF06F7}"/>
              </a:ext>
            </a:extLst>
          </p:cNvPr>
          <p:cNvPicPr>
            <a:picLocks noChangeAspect="1"/>
          </p:cNvPicPr>
          <p:nvPr userDrawn="1"/>
        </p:nvPicPr>
        <p:blipFill rotWithShape="1">
          <a:blip r:embed="rId2">
            <a:duotone>
              <a:prstClr val="black"/>
              <a:schemeClr val="accent3">
                <a:tint val="45000"/>
                <a:satMod val="400000"/>
              </a:schemeClr>
            </a:duotone>
            <a:extLst>
              <a:ext uri="{28A0092B-C50C-407E-A947-70E740481C1C}">
                <a14:useLocalDpi xmlns:a14="http://schemas.microsoft.com/office/drawing/2010/main" val="0"/>
              </a:ext>
            </a:extLst>
          </a:blip>
          <a:srcRect t="13884" b="7309"/>
          <a:stretch/>
        </p:blipFill>
        <p:spPr>
          <a:xfrm>
            <a:off x="0" y="952501"/>
            <a:ext cx="12192000" cy="5403850"/>
          </a:xfrm>
          <a:prstGeom prst="rect">
            <a:avLst/>
          </a:prstGeom>
        </p:spPr>
      </p:pic>
      <p:sp>
        <p:nvSpPr>
          <p:cNvPr id="2" name="Title 1">
            <a:extLst>
              <a:ext uri="{FF2B5EF4-FFF2-40B4-BE49-F238E27FC236}">
                <a16:creationId xmlns:a16="http://schemas.microsoft.com/office/drawing/2014/main" id="{8043BD96-8A3D-4A9D-9D6B-2D3F4A005DD5}"/>
              </a:ext>
            </a:extLst>
          </p:cNvPr>
          <p:cNvSpPr>
            <a:spLocks noGrp="1"/>
          </p:cNvSpPr>
          <p:nvPr>
            <p:ph type="ctrTitle"/>
          </p:nvPr>
        </p:nvSpPr>
        <p:spPr>
          <a:xfrm>
            <a:off x="1524000" y="1122363"/>
            <a:ext cx="9144000" cy="2387600"/>
          </a:xfrm>
          <a:prstGeom prst="rect">
            <a:avLst/>
          </a:prstGeom>
        </p:spPr>
        <p:txBody>
          <a:bodyPr anchor="b"/>
          <a:lstStyle>
            <a:lvl1pPr algn="ctr">
              <a:defRPr sz="6000">
                <a:solidFill>
                  <a:schemeClr val="bg1"/>
                </a:solidFill>
                <a:latin typeface="Conthrax Sb" panose="020B070702020108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981533F5-4A55-4478-9A34-3E4C9A928501}"/>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solidFill>
                  <a:schemeClr val="bg1"/>
                </a:solidFill>
                <a:latin typeface="Conthrax Sb" panose="020B070702020108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ACD84B83-B43E-414B-B889-0669B79504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F20031-A357-4A57-BFD2-696AF159CCF6}"/>
              </a:ext>
            </a:extLst>
          </p:cNvPr>
          <p:cNvSpPr>
            <a:spLocks noGrp="1"/>
          </p:cNvSpPr>
          <p:nvPr>
            <p:ph type="sldNum" sz="quarter" idx="12"/>
          </p:nvPr>
        </p:nvSpPr>
        <p:spPr/>
        <p:txBody>
          <a:bodyPr/>
          <a:lstStyle/>
          <a:p>
            <a:fld id="{4F087988-BCEE-4166-9CDA-CBCB9D3FF1B0}" type="slidenum">
              <a:rPr lang="en-US" smtClean="0"/>
              <a:t>‹#›</a:t>
            </a:fld>
            <a:endParaRPr lang="en-US"/>
          </a:p>
        </p:txBody>
      </p:sp>
      <p:pic>
        <p:nvPicPr>
          <p:cNvPr id="18" name="Picture 17">
            <a:extLst>
              <a:ext uri="{FF2B5EF4-FFF2-40B4-BE49-F238E27FC236}">
                <a16:creationId xmlns:a16="http://schemas.microsoft.com/office/drawing/2014/main" id="{EFCBAF44-41CF-4598-B487-6161E35A94B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098" y="23813"/>
            <a:ext cx="6057902" cy="757238"/>
          </a:xfrm>
          <a:prstGeom prst="rect">
            <a:avLst/>
          </a:prstGeom>
        </p:spPr>
      </p:pic>
    </p:spTree>
    <p:extLst>
      <p:ext uri="{BB962C8B-B14F-4D97-AF65-F5344CB8AC3E}">
        <p14:creationId xmlns:p14="http://schemas.microsoft.com/office/powerpoint/2010/main" val="3078545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FD055-96ED-4575-8CCD-FA1E078F6161}"/>
              </a:ext>
            </a:extLst>
          </p:cNvPr>
          <p:cNvSpPr>
            <a:spLocks noGrp="1"/>
          </p:cNvSpPr>
          <p:nvPr>
            <p:ph type="title"/>
          </p:nvPr>
        </p:nvSpPr>
        <p:spPr>
          <a:xfrm>
            <a:off x="358140" y="365123"/>
            <a:ext cx="11506200" cy="610235"/>
          </a:xfrm>
          <a:prstGeom prst="rect">
            <a:avLst/>
          </a:prstGeom>
        </p:spPr>
        <p:txBody>
          <a:bodyPr>
            <a:noAutofit/>
          </a:bodyPr>
          <a:lstStyle>
            <a:lvl1pPr>
              <a:defRPr sz="2800">
                <a:solidFill>
                  <a:srgbClr val="2F2F2F"/>
                </a:solidFill>
                <a:latin typeface="Conthrax Sb" panose="020B070702020108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F7AD9D83-F2E1-4EE8-AD2C-4B1F7BE1542F}"/>
              </a:ext>
            </a:extLst>
          </p:cNvPr>
          <p:cNvSpPr>
            <a:spLocks noGrp="1"/>
          </p:cNvSpPr>
          <p:nvPr>
            <p:ph idx="1"/>
          </p:nvPr>
        </p:nvSpPr>
        <p:spPr>
          <a:xfrm>
            <a:off x="358140" y="1089660"/>
            <a:ext cx="11506200" cy="5087303"/>
          </a:xfrm>
          <a:prstGeom prst="rect">
            <a:avLst/>
          </a:prstGeom>
        </p:spPr>
        <p:txBody>
          <a:bodyPr/>
          <a:lstStyle>
            <a:lvl1pPr>
              <a:defRPr sz="2400">
                <a:solidFill>
                  <a:srgbClr val="2F2F2F"/>
                </a:solidFill>
                <a:latin typeface="Arial" panose="020B0604020202020204" pitchFamily="34" charset="0"/>
                <a:cs typeface="Arial" panose="020B0604020202020204" pitchFamily="34" charset="0"/>
              </a:defRPr>
            </a:lvl1pPr>
            <a:lvl2pPr>
              <a:defRPr sz="2000">
                <a:solidFill>
                  <a:srgbClr val="2F2F2F"/>
                </a:solidFill>
                <a:latin typeface="Arial" panose="020B0604020202020204" pitchFamily="34" charset="0"/>
                <a:cs typeface="Arial" panose="020B0604020202020204" pitchFamily="34" charset="0"/>
              </a:defRPr>
            </a:lvl2pPr>
            <a:lvl3pPr>
              <a:defRPr sz="1800">
                <a:solidFill>
                  <a:srgbClr val="2F2F2F"/>
                </a:solidFill>
                <a:latin typeface="Arial" panose="020B0604020202020204" pitchFamily="34" charset="0"/>
                <a:cs typeface="Arial" panose="020B0604020202020204" pitchFamily="34" charset="0"/>
              </a:defRPr>
            </a:lvl3pPr>
            <a:lvl4pPr>
              <a:defRPr sz="1600">
                <a:solidFill>
                  <a:srgbClr val="2F2F2F"/>
                </a:solidFill>
                <a:latin typeface="Arial" panose="020B0604020202020204" pitchFamily="34" charset="0"/>
                <a:cs typeface="Arial" panose="020B0604020202020204" pitchFamily="34" charset="0"/>
              </a:defRPr>
            </a:lvl4pPr>
            <a:lvl5pPr>
              <a:defRPr sz="1600">
                <a:solidFill>
                  <a:srgbClr val="2F2F2F"/>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1C6D445-ACDF-430D-95B9-7C1142B0999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FCE23B-DF60-461D-A4C3-BA20931D0089}"/>
              </a:ext>
            </a:extLst>
          </p:cNvPr>
          <p:cNvSpPr>
            <a:spLocks noGrp="1"/>
          </p:cNvSpPr>
          <p:nvPr>
            <p:ph type="sldNum" sz="quarter" idx="12"/>
          </p:nvPr>
        </p:nvSpPr>
        <p:spPr/>
        <p:txBody>
          <a:bodyPr/>
          <a:lstStyle/>
          <a:p>
            <a:fld id="{4F087988-BCEE-4166-9CDA-CBCB9D3FF1B0}" type="slidenum">
              <a:rPr lang="en-US" smtClean="0"/>
              <a:t>‹#›</a:t>
            </a:fld>
            <a:endParaRPr lang="en-US"/>
          </a:p>
        </p:txBody>
      </p:sp>
      <p:pic>
        <p:nvPicPr>
          <p:cNvPr id="10" name="Picture 9">
            <a:extLst>
              <a:ext uri="{FF2B5EF4-FFF2-40B4-BE49-F238E27FC236}">
                <a16:creationId xmlns:a16="http://schemas.microsoft.com/office/drawing/2014/main" id="{35644163-81CF-4314-9689-550127090D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53432" y="110393"/>
            <a:ext cx="1119697" cy="1119697"/>
          </a:xfrm>
          <a:prstGeom prst="rect">
            <a:avLst/>
          </a:prstGeom>
        </p:spPr>
      </p:pic>
      <p:pic>
        <p:nvPicPr>
          <p:cNvPr id="8" name="Picture 7">
            <a:extLst>
              <a:ext uri="{FF2B5EF4-FFF2-40B4-BE49-F238E27FC236}">
                <a16:creationId xmlns:a16="http://schemas.microsoft.com/office/drawing/2014/main" id="{99CAE8DB-6ECE-4657-A88D-7F964D016005}"/>
              </a:ext>
            </a:extLst>
          </p:cNvPr>
          <p:cNvPicPr>
            <a:picLocks noChangeAspect="1"/>
          </p:cNvPicPr>
          <p:nvPr userDrawn="1"/>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12151" t="16944" r="19257" b="62723"/>
          <a:stretch/>
        </p:blipFill>
        <p:spPr>
          <a:xfrm>
            <a:off x="358140" y="6356350"/>
            <a:ext cx="2080260" cy="385416"/>
          </a:xfrm>
          <a:prstGeom prst="rect">
            <a:avLst/>
          </a:prstGeom>
        </p:spPr>
      </p:pic>
    </p:spTree>
    <p:extLst>
      <p:ext uri="{BB962C8B-B14F-4D97-AF65-F5344CB8AC3E}">
        <p14:creationId xmlns:p14="http://schemas.microsoft.com/office/powerpoint/2010/main" val="3770313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7D67E1-0821-4F37-A87E-A437CEA6A591}"/>
              </a:ext>
            </a:extLst>
          </p:cNvPr>
          <p:cNvSpPr>
            <a:spLocks noGrp="1"/>
          </p:cNvSpPr>
          <p:nvPr>
            <p:ph sz="half" idx="1"/>
          </p:nvPr>
        </p:nvSpPr>
        <p:spPr>
          <a:xfrm>
            <a:off x="358140" y="1154747"/>
            <a:ext cx="5661660" cy="5022216"/>
          </a:xfrm>
          <a:prstGeom prst="rect">
            <a:avLst/>
          </a:prstGeom>
        </p:spPr>
        <p:txBody>
          <a:bodyPr/>
          <a:lstStyle>
            <a:lvl1pPr>
              <a:defRPr sz="2400">
                <a:solidFill>
                  <a:srgbClr val="2F2F2F"/>
                </a:solidFill>
                <a:latin typeface="Arial" panose="020B0604020202020204" pitchFamily="34" charset="0"/>
                <a:cs typeface="Arial" panose="020B0604020202020204" pitchFamily="34" charset="0"/>
              </a:defRPr>
            </a:lvl1pPr>
            <a:lvl2pPr>
              <a:defRPr sz="2000">
                <a:solidFill>
                  <a:srgbClr val="2F2F2F"/>
                </a:solidFill>
                <a:latin typeface="Arial" panose="020B0604020202020204" pitchFamily="34" charset="0"/>
                <a:cs typeface="Arial" panose="020B0604020202020204" pitchFamily="34" charset="0"/>
              </a:defRPr>
            </a:lvl2pPr>
            <a:lvl3pPr>
              <a:defRPr sz="1800">
                <a:solidFill>
                  <a:srgbClr val="2F2F2F"/>
                </a:solidFill>
                <a:latin typeface="Arial" panose="020B0604020202020204" pitchFamily="34" charset="0"/>
                <a:cs typeface="Arial" panose="020B0604020202020204" pitchFamily="34" charset="0"/>
              </a:defRPr>
            </a:lvl3pPr>
            <a:lvl4pPr>
              <a:defRPr sz="1600">
                <a:solidFill>
                  <a:srgbClr val="2F2F2F"/>
                </a:solidFill>
                <a:latin typeface="Arial" panose="020B0604020202020204" pitchFamily="34" charset="0"/>
                <a:cs typeface="Arial" panose="020B0604020202020204" pitchFamily="34" charset="0"/>
              </a:defRPr>
            </a:lvl4pPr>
            <a:lvl5pPr>
              <a:defRPr sz="1600">
                <a:solidFill>
                  <a:srgbClr val="2F2F2F"/>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17A3049F-2A66-4AF8-8997-4EDFAE00F1DC}"/>
              </a:ext>
            </a:extLst>
          </p:cNvPr>
          <p:cNvSpPr>
            <a:spLocks noGrp="1"/>
          </p:cNvSpPr>
          <p:nvPr>
            <p:ph sz="half" idx="2"/>
          </p:nvPr>
        </p:nvSpPr>
        <p:spPr>
          <a:xfrm>
            <a:off x="6172200" y="1154747"/>
            <a:ext cx="5661660" cy="5022216"/>
          </a:xfrm>
          <a:prstGeom prst="rect">
            <a:avLst/>
          </a:prstGeom>
        </p:spPr>
        <p:txBody>
          <a:bodyPr/>
          <a:lstStyle>
            <a:lvl1pPr>
              <a:defRPr sz="2400">
                <a:solidFill>
                  <a:srgbClr val="2F2F2F"/>
                </a:solidFill>
                <a:latin typeface="Arial" panose="020B0604020202020204" pitchFamily="34" charset="0"/>
                <a:cs typeface="Arial" panose="020B0604020202020204" pitchFamily="34" charset="0"/>
              </a:defRPr>
            </a:lvl1pPr>
            <a:lvl2pPr>
              <a:defRPr sz="2000">
                <a:solidFill>
                  <a:srgbClr val="2F2F2F"/>
                </a:solidFill>
                <a:latin typeface="Arial" panose="020B0604020202020204" pitchFamily="34" charset="0"/>
                <a:cs typeface="Arial" panose="020B0604020202020204" pitchFamily="34" charset="0"/>
              </a:defRPr>
            </a:lvl2pPr>
            <a:lvl3pPr>
              <a:defRPr sz="1800">
                <a:solidFill>
                  <a:srgbClr val="2F2F2F"/>
                </a:solidFill>
                <a:latin typeface="Arial" panose="020B0604020202020204" pitchFamily="34" charset="0"/>
                <a:cs typeface="Arial" panose="020B0604020202020204" pitchFamily="34" charset="0"/>
              </a:defRPr>
            </a:lvl3pPr>
            <a:lvl4pPr>
              <a:defRPr sz="1600">
                <a:solidFill>
                  <a:srgbClr val="2F2F2F"/>
                </a:solidFill>
                <a:latin typeface="Arial" panose="020B0604020202020204" pitchFamily="34" charset="0"/>
                <a:cs typeface="Arial" panose="020B0604020202020204" pitchFamily="34" charset="0"/>
              </a:defRPr>
            </a:lvl4pPr>
            <a:lvl5pPr>
              <a:defRPr sz="1600">
                <a:solidFill>
                  <a:srgbClr val="2F2F2F"/>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26F41FA2-9F9A-4958-A1B7-5398187E97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BFFBA6-DE1A-4B03-B720-E145787E2539}"/>
              </a:ext>
            </a:extLst>
          </p:cNvPr>
          <p:cNvSpPr>
            <a:spLocks noGrp="1"/>
          </p:cNvSpPr>
          <p:nvPr>
            <p:ph type="sldNum" sz="quarter" idx="12"/>
          </p:nvPr>
        </p:nvSpPr>
        <p:spPr>
          <a:xfrm>
            <a:off x="8610600" y="6356350"/>
            <a:ext cx="3223260" cy="365125"/>
          </a:xfrm>
        </p:spPr>
        <p:txBody>
          <a:bodyPr/>
          <a:lstStyle/>
          <a:p>
            <a:fld id="{4F087988-BCEE-4166-9CDA-CBCB9D3FF1B0}" type="slidenum">
              <a:rPr lang="en-US" smtClean="0"/>
              <a:t>‹#›</a:t>
            </a:fld>
            <a:endParaRPr lang="en-US"/>
          </a:p>
        </p:txBody>
      </p:sp>
      <p:pic>
        <p:nvPicPr>
          <p:cNvPr id="10" name="Picture 9">
            <a:extLst>
              <a:ext uri="{FF2B5EF4-FFF2-40B4-BE49-F238E27FC236}">
                <a16:creationId xmlns:a16="http://schemas.microsoft.com/office/drawing/2014/main" id="{804C2E15-7425-4744-B8D5-78A14D55D0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53432" y="110393"/>
            <a:ext cx="1119697" cy="1119697"/>
          </a:xfrm>
          <a:prstGeom prst="rect">
            <a:avLst/>
          </a:prstGeom>
        </p:spPr>
      </p:pic>
      <p:pic>
        <p:nvPicPr>
          <p:cNvPr id="11" name="Picture 10">
            <a:extLst>
              <a:ext uri="{FF2B5EF4-FFF2-40B4-BE49-F238E27FC236}">
                <a16:creationId xmlns:a16="http://schemas.microsoft.com/office/drawing/2014/main" id="{94374806-A585-40B2-A71F-C29952E4B1F1}"/>
              </a:ext>
            </a:extLst>
          </p:cNvPr>
          <p:cNvPicPr>
            <a:picLocks noChangeAspect="1"/>
          </p:cNvPicPr>
          <p:nvPr userDrawn="1"/>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12151" t="16944" r="19257" b="62723"/>
          <a:stretch/>
        </p:blipFill>
        <p:spPr>
          <a:xfrm>
            <a:off x="358140" y="6356350"/>
            <a:ext cx="2080260" cy="385416"/>
          </a:xfrm>
          <a:prstGeom prst="rect">
            <a:avLst/>
          </a:prstGeom>
        </p:spPr>
      </p:pic>
      <p:sp>
        <p:nvSpPr>
          <p:cNvPr id="12" name="Title 1">
            <a:extLst>
              <a:ext uri="{FF2B5EF4-FFF2-40B4-BE49-F238E27FC236}">
                <a16:creationId xmlns:a16="http://schemas.microsoft.com/office/drawing/2014/main" id="{A073494B-EBC0-40F2-8724-65387AC0ED49}"/>
              </a:ext>
            </a:extLst>
          </p:cNvPr>
          <p:cNvSpPr>
            <a:spLocks noGrp="1"/>
          </p:cNvSpPr>
          <p:nvPr>
            <p:ph type="title"/>
          </p:nvPr>
        </p:nvSpPr>
        <p:spPr>
          <a:xfrm>
            <a:off x="358140" y="365123"/>
            <a:ext cx="11506200" cy="610235"/>
          </a:xfrm>
          <a:prstGeom prst="rect">
            <a:avLst/>
          </a:prstGeom>
        </p:spPr>
        <p:txBody>
          <a:bodyPr>
            <a:noAutofit/>
          </a:bodyPr>
          <a:lstStyle>
            <a:lvl1pPr>
              <a:defRPr sz="2800">
                <a:solidFill>
                  <a:srgbClr val="2F2F2F"/>
                </a:solidFill>
                <a:latin typeface="Conthrax Sb" panose="020B0707020201080204" pitchFamily="34" charset="0"/>
              </a:defRPr>
            </a:lvl1pPr>
          </a:lstStyle>
          <a:p>
            <a:r>
              <a:rPr lang="en-US" dirty="0"/>
              <a:t>Click to edit Master title style</a:t>
            </a:r>
          </a:p>
        </p:txBody>
      </p:sp>
    </p:spTree>
    <p:extLst>
      <p:ext uri="{BB962C8B-B14F-4D97-AF65-F5344CB8AC3E}">
        <p14:creationId xmlns:p14="http://schemas.microsoft.com/office/powerpoint/2010/main" val="591587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4043C8C-CF74-45FD-8F49-C275624FA4F2}"/>
              </a:ext>
            </a:extLst>
          </p:cNvPr>
          <p:cNvSpPr>
            <a:spLocks noGrp="1"/>
          </p:cNvSpPr>
          <p:nvPr>
            <p:ph type="body" idx="1"/>
          </p:nvPr>
        </p:nvSpPr>
        <p:spPr>
          <a:xfrm>
            <a:off x="358140" y="1132522"/>
            <a:ext cx="5639435" cy="823912"/>
          </a:xfrm>
          <a:prstGeom prst="rect">
            <a:avLst/>
          </a:prstGeom>
        </p:spPr>
        <p:txBody>
          <a:bodyPr anchor="b"/>
          <a:lstStyle>
            <a:lvl1pPr marL="0" indent="0">
              <a:buNone/>
              <a:defRPr sz="2000" b="1">
                <a:solidFill>
                  <a:srgbClr val="2F2F2F"/>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500983CD-D364-4988-BDE5-6CF52B8362AC}"/>
              </a:ext>
            </a:extLst>
          </p:cNvPr>
          <p:cNvSpPr>
            <a:spLocks noGrp="1"/>
          </p:cNvSpPr>
          <p:nvPr>
            <p:ph sz="half" idx="2"/>
          </p:nvPr>
        </p:nvSpPr>
        <p:spPr>
          <a:xfrm>
            <a:off x="358140" y="2133599"/>
            <a:ext cx="5639435" cy="4056063"/>
          </a:xfrm>
          <a:prstGeom prst="rect">
            <a:avLst/>
          </a:prstGeom>
        </p:spPr>
        <p:txBody>
          <a:bodyPr/>
          <a:lstStyle>
            <a:lvl1pPr>
              <a:defRPr sz="2400">
                <a:solidFill>
                  <a:srgbClr val="2F2F2F"/>
                </a:solidFill>
                <a:latin typeface="Arial" panose="020B0604020202020204" pitchFamily="34" charset="0"/>
                <a:cs typeface="Arial" panose="020B0604020202020204" pitchFamily="34" charset="0"/>
              </a:defRPr>
            </a:lvl1pPr>
            <a:lvl2pPr>
              <a:defRPr sz="2000">
                <a:solidFill>
                  <a:srgbClr val="2F2F2F"/>
                </a:solidFill>
                <a:latin typeface="Arial" panose="020B0604020202020204" pitchFamily="34" charset="0"/>
                <a:cs typeface="Arial" panose="020B0604020202020204" pitchFamily="34" charset="0"/>
              </a:defRPr>
            </a:lvl2pPr>
            <a:lvl3pPr>
              <a:defRPr sz="1800">
                <a:solidFill>
                  <a:srgbClr val="2F2F2F"/>
                </a:solidFill>
                <a:latin typeface="Arial" panose="020B0604020202020204" pitchFamily="34" charset="0"/>
                <a:cs typeface="Arial" panose="020B0604020202020204" pitchFamily="34" charset="0"/>
              </a:defRPr>
            </a:lvl3pPr>
            <a:lvl4pPr>
              <a:defRPr sz="1600">
                <a:solidFill>
                  <a:srgbClr val="2F2F2F"/>
                </a:solidFill>
                <a:latin typeface="Arial" panose="020B0604020202020204" pitchFamily="34" charset="0"/>
                <a:cs typeface="Arial" panose="020B0604020202020204" pitchFamily="34" charset="0"/>
              </a:defRPr>
            </a:lvl4pPr>
            <a:lvl5pPr>
              <a:defRPr sz="1600">
                <a:solidFill>
                  <a:srgbClr val="2F2F2F"/>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032C856-AB8E-4409-9646-FD1AD2042CAE}"/>
              </a:ext>
            </a:extLst>
          </p:cNvPr>
          <p:cNvSpPr>
            <a:spLocks noGrp="1"/>
          </p:cNvSpPr>
          <p:nvPr>
            <p:ph type="body" sz="quarter" idx="3"/>
          </p:nvPr>
        </p:nvSpPr>
        <p:spPr>
          <a:xfrm>
            <a:off x="6172200" y="1132522"/>
            <a:ext cx="5692140" cy="823912"/>
          </a:xfrm>
          <a:prstGeom prst="rect">
            <a:avLst/>
          </a:prstGeom>
        </p:spPr>
        <p:txBody>
          <a:bodyPr anchor="b"/>
          <a:lstStyle>
            <a:lvl1pPr marL="0" indent="0">
              <a:buNone/>
              <a:defRPr sz="2000" b="1">
                <a:solidFill>
                  <a:srgbClr val="2F2F2F"/>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D6804EC2-B13B-403A-B65E-0DAA3AABB42F}"/>
              </a:ext>
            </a:extLst>
          </p:cNvPr>
          <p:cNvSpPr>
            <a:spLocks noGrp="1"/>
          </p:cNvSpPr>
          <p:nvPr>
            <p:ph sz="quarter" idx="4"/>
          </p:nvPr>
        </p:nvSpPr>
        <p:spPr>
          <a:xfrm>
            <a:off x="6172200" y="2133599"/>
            <a:ext cx="5692140" cy="4056064"/>
          </a:xfrm>
          <a:prstGeom prst="rect">
            <a:avLst/>
          </a:prstGeom>
        </p:spPr>
        <p:txBody>
          <a:bodyPr/>
          <a:lstStyle>
            <a:lvl1pPr>
              <a:defRPr sz="2400">
                <a:solidFill>
                  <a:srgbClr val="2F2F2F"/>
                </a:solidFill>
                <a:latin typeface="Arial" panose="020B0604020202020204" pitchFamily="34" charset="0"/>
                <a:cs typeface="Arial" panose="020B0604020202020204" pitchFamily="34" charset="0"/>
              </a:defRPr>
            </a:lvl1pPr>
            <a:lvl2pPr>
              <a:defRPr sz="2000">
                <a:solidFill>
                  <a:srgbClr val="2F2F2F"/>
                </a:solidFill>
                <a:latin typeface="Arial" panose="020B0604020202020204" pitchFamily="34" charset="0"/>
                <a:cs typeface="Arial" panose="020B0604020202020204" pitchFamily="34" charset="0"/>
              </a:defRPr>
            </a:lvl2pPr>
            <a:lvl3pPr>
              <a:defRPr sz="1800">
                <a:solidFill>
                  <a:srgbClr val="2F2F2F"/>
                </a:solidFill>
                <a:latin typeface="Arial" panose="020B0604020202020204" pitchFamily="34" charset="0"/>
                <a:cs typeface="Arial" panose="020B0604020202020204" pitchFamily="34" charset="0"/>
              </a:defRPr>
            </a:lvl3pPr>
            <a:lvl4pPr>
              <a:defRPr sz="1600">
                <a:solidFill>
                  <a:srgbClr val="2F2F2F"/>
                </a:solidFill>
                <a:latin typeface="Arial" panose="020B0604020202020204" pitchFamily="34" charset="0"/>
                <a:cs typeface="Arial" panose="020B0604020202020204" pitchFamily="34" charset="0"/>
              </a:defRPr>
            </a:lvl4pPr>
            <a:lvl5pPr>
              <a:defRPr sz="1600">
                <a:solidFill>
                  <a:srgbClr val="2F2F2F"/>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B3C48FC2-DED8-4140-B0CD-36F3B92215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75257C-6EF3-4E49-90BF-58904BDE5811}"/>
              </a:ext>
            </a:extLst>
          </p:cNvPr>
          <p:cNvSpPr>
            <a:spLocks noGrp="1"/>
          </p:cNvSpPr>
          <p:nvPr>
            <p:ph type="sldNum" sz="quarter" idx="12"/>
          </p:nvPr>
        </p:nvSpPr>
        <p:spPr>
          <a:xfrm>
            <a:off x="8610600" y="6356350"/>
            <a:ext cx="3253740" cy="365125"/>
          </a:xfrm>
        </p:spPr>
        <p:txBody>
          <a:bodyPr/>
          <a:lstStyle/>
          <a:p>
            <a:fld id="{4F087988-BCEE-4166-9CDA-CBCB9D3FF1B0}" type="slidenum">
              <a:rPr lang="en-US" smtClean="0"/>
              <a:t>‹#›</a:t>
            </a:fld>
            <a:endParaRPr lang="en-US"/>
          </a:p>
        </p:txBody>
      </p:sp>
      <p:pic>
        <p:nvPicPr>
          <p:cNvPr id="12" name="Picture 11">
            <a:extLst>
              <a:ext uri="{FF2B5EF4-FFF2-40B4-BE49-F238E27FC236}">
                <a16:creationId xmlns:a16="http://schemas.microsoft.com/office/drawing/2014/main" id="{9E216D56-9137-459B-98C9-AF4F82BD3A2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53432" y="110393"/>
            <a:ext cx="1119697" cy="1119697"/>
          </a:xfrm>
          <a:prstGeom prst="rect">
            <a:avLst/>
          </a:prstGeom>
        </p:spPr>
      </p:pic>
      <p:pic>
        <p:nvPicPr>
          <p:cNvPr id="13" name="Picture 12">
            <a:extLst>
              <a:ext uri="{FF2B5EF4-FFF2-40B4-BE49-F238E27FC236}">
                <a16:creationId xmlns:a16="http://schemas.microsoft.com/office/drawing/2014/main" id="{C93055C6-1474-44A8-9E88-9A76346D0B67}"/>
              </a:ext>
            </a:extLst>
          </p:cNvPr>
          <p:cNvPicPr>
            <a:picLocks noChangeAspect="1"/>
          </p:cNvPicPr>
          <p:nvPr userDrawn="1"/>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12151" t="16944" r="19257" b="62723"/>
          <a:stretch/>
        </p:blipFill>
        <p:spPr>
          <a:xfrm>
            <a:off x="358140" y="6356350"/>
            <a:ext cx="2080260" cy="385416"/>
          </a:xfrm>
          <a:prstGeom prst="rect">
            <a:avLst/>
          </a:prstGeom>
        </p:spPr>
      </p:pic>
      <p:sp>
        <p:nvSpPr>
          <p:cNvPr id="14" name="Title 1">
            <a:extLst>
              <a:ext uri="{FF2B5EF4-FFF2-40B4-BE49-F238E27FC236}">
                <a16:creationId xmlns:a16="http://schemas.microsoft.com/office/drawing/2014/main" id="{0C7D0F24-3942-4BED-9E15-F55CDE46ECDB}"/>
              </a:ext>
            </a:extLst>
          </p:cNvPr>
          <p:cNvSpPr>
            <a:spLocks noGrp="1"/>
          </p:cNvSpPr>
          <p:nvPr>
            <p:ph type="title"/>
          </p:nvPr>
        </p:nvSpPr>
        <p:spPr>
          <a:xfrm>
            <a:off x="358140" y="365123"/>
            <a:ext cx="11506200" cy="610235"/>
          </a:xfrm>
          <a:prstGeom prst="rect">
            <a:avLst/>
          </a:prstGeom>
        </p:spPr>
        <p:txBody>
          <a:bodyPr>
            <a:noAutofit/>
          </a:bodyPr>
          <a:lstStyle>
            <a:lvl1pPr>
              <a:defRPr sz="2800">
                <a:solidFill>
                  <a:srgbClr val="2F2F2F"/>
                </a:solidFill>
                <a:latin typeface="Conthrax Sb" panose="020B0707020201080204" pitchFamily="34" charset="0"/>
              </a:defRPr>
            </a:lvl1pPr>
          </a:lstStyle>
          <a:p>
            <a:r>
              <a:rPr lang="en-US" dirty="0"/>
              <a:t>Click to edit Master title style</a:t>
            </a:r>
          </a:p>
        </p:txBody>
      </p:sp>
    </p:spTree>
    <p:extLst>
      <p:ext uri="{BB962C8B-B14F-4D97-AF65-F5344CB8AC3E}">
        <p14:creationId xmlns:p14="http://schemas.microsoft.com/office/powerpoint/2010/main" val="2301758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DFB781F-A90F-42EB-AD8B-A54DE3C156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0C0423-EDE2-4C75-A1CD-DF518ED53853}"/>
              </a:ext>
            </a:extLst>
          </p:cNvPr>
          <p:cNvSpPr>
            <a:spLocks noGrp="1"/>
          </p:cNvSpPr>
          <p:nvPr>
            <p:ph type="sldNum" sz="quarter" idx="12"/>
          </p:nvPr>
        </p:nvSpPr>
        <p:spPr/>
        <p:txBody>
          <a:bodyPr/>
          <a:lstStyle/>
          <a:p>
            <a:fld id="{4F087988-BCEE-4166-9CDA-CBCB9D3FF1B0}" type="slidenum">
              <a:rPr lang="en-US" smtClean="0"/>
              <a:t>‹#›</a:t>
            </a:fld>
            <a:endParaRPr lang="en-US"/>
          </a:p>
        </p:txBody>
      </p:sp>
      <p:pic>
        <p:nvPicPr>
          <p:cNvPr id="8" name="Picture 7">
            <a:extLst>
              <a:ext uri="{FF2B5EF4-FFF2-40B4-BE49-F238E27FC236}">
                <a16:creationId xmlns:a16="http://schemas.microsoft.com/office/drawing/2014/main" id="{596FB0F7-99D3-4A0A-BA88-1C6638EF450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53432" y="110393"/>
            <a:ext cx="1119697" cy="1119697"/>
          </a:xfrm>
          <a:prstGeom prst="rect">
            <a:avLst/>
          </a:prstGeom>
        </p:spPr>
      </p:pic>
      <p:pic>
        <p:nvPicPr>
          <p:cNvPr id="9" name="Picture 8">
            <a:extLst>
              <a:ext uri="{FF2B5EF4-FFF2-40B4-BE49-F238E27FC236}">
                <a16:creationId xmlns:a16="http://schemas.microsoft.com/office/drawing/2014/main" id="{DC4DEA4F-9BA8-4323-BF11-3D53F022F490}"/>
              </a:ext>
            </a:extLst>
          </p:cNvPr>
          <p:cNvPicPr>
            <a:picLocks noChangeAspect="1"/>
          </p:cNvPicPr>
          <p:nvPr userDrawn="1"/>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12151" t="16944" r="19257" b="62723"/>
          <a:stretch/>
        </p:blipFill>
        <p:spPr>
          <a:xfrm>
            <a:off x="358140" y="6356350"/>
            <a:ext cx="2080260" cy="385416"/>
          </a:xfrm>
          <a:prstGeom prst="rect">
            <a:avLst/>
          </a:prstGeom>
        </p:spPr>
      </p:pic>
      <p:sp>
        <p:nvSpPr>
          <p:cNvPr id="10" name="Title 1">
            <a:extLst>
              <a:ext uri="{FF2B5EF4-FFF2-40B4-BE49-F238E27FC236}">
                <a16:creationId xmlns:a16="http://schemas.microsoft.com/office/drawing/2014/main" id="{98048774-CEBD-4232-BF25-2E69254D6D29}"/>
              </a:ext>
            </a:extLst>
          </p:cNvPr>
          <p:cNvSpPr>
            <a:spLocks noGrp="1"/>
          </p:cNvSpPr>
          <p:nvPr>
            <p:ph type="title"/>
          </p:nvPr>
        </p:nvSpPr>
        <p:spPr>
          <a:xfrm>
            <a:off x="358140" y="365123"/>
            <a:ext cx="11506200" cy="610235"/>
          </a:xfrm>
          <a:prstGeom prst="rect">
            <a:avLst/>
          </a:prstGeom>
        </p:spPr>
        <p:txBody>
          <a:bodyPr>
            <a:noAutofit/>
          </a:bodyPr>
          <a:lstStyle>
            <a:lvl1pPr>
              <a:defRPr sz="2800">
                <a:solidFill>
                  <a:srgbClr val="2F2F2F"/>
                </a:solidFill>
                <a:latin typeface="Conthrax Sb" panose="020B0707020201080204" pitchFamily="34" charset="0"/>
              </a:defRPr>
            </a:lvl1pPr>
          </a:lstStyle>
          <a:p>
            <a:r>
              <a:rPr lang="en-US" dirty="0"/>
              <a:t>Click to edit Master title style</a:t>
            </a:r>
          </a:p>
        </p:txBody>
      </p:sp>
    </p:spTree>
    <p:extLst>
      <p:ext uri="{BB962C8B-B14F-4D97-AF65-F5344CB8AC3E}">
        <p14:creationId xmlns:p14="http://schemas.microsoft.com/office/powerpoint/2010/main" val="164275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4ED49A-E98A-42B6-8EDB-6C9507330F0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0C08D1-C020-48E3-A8ED-6A2AEC330F39}"/>
              </a:ext>
            </a:extLst>
          </p:cNvPr>
          <p:cNvSpPr>
            <a:spLocks noGrp="1"/>
          </p:cNvSpPr>
          <p:nvPr>
            <p:ph type="sldNum" sz="quarter" idx="12"/>
          </p:nvPr>
        </p:nvSpPr>
        <p:spPr/>
        <p:txBody>
          <a:bodyPr/>
          <a:lstStyle/>
          <a:p>
            <a:fld id="{4F087988-BCEE-4166-9CDA-CBCB9D3FF1B0}" type="slidenum">
              <a:rPr lang="en-US" smtClean="0"/>
              <a:t>‹#›</a:t>
            </a:fld>
            <a:endParaRPr lang="en-US"/>
          </a:p>
        </p:txBody>
      </p:sp>
      <p:pic>
        <p:nvPicPr>
          <p:cNvPr id="6" name="Picture 5">
            <a:extLst>
              <a:ext uri="{FF2B5EF4-FFF2-40B4-BE49-F238E27FC236}">
                <a16:creationId xmlns:a16="http://schemas.microsoft.com/office/drawing/2014/main" id="{DEC170E3-D8FF-4750-9E14-BADFEF653B74}"/>
              </a:ext>
            </a:extLst>
          </p:cNvPr>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12151" t="16944" r="19257" b="62723"/>
          <a:stretch/>
        </p:blipFill>
        <p:spPr>
          <a:xfrm>
            <a:off x="358140" y="6356350"/>
            <a:ext cx="2080260" cy="385416"/>
          </a:xfrm>
          <a:prstGeom prst="rect">
            <a:avLst/>
          </a:prstGeom>
        </p:spPr>
      </p:pic>
    </p:spTree>
    <p:extLst>
      <p:ext uri="{BB962C8B-B14F-4D97-AF65-F5344CB8AC3E}">
        <p14:creationId xmlns:p14="http://schemas.microsoft.com/office/powerpoint/2010/main" val="15496504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138176B-D014-4872-B4B4-3D5726913C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6B8504-11C2-45FB-9F52-E3E91818BA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087988-BCEE-4166-9CDA-CBCB9D3FF1B0}" type="slidenum">
              <a:rPr lang="en-US" smtClean="0"/>
              <a:t>‹#›</a:t>
            </a:fld>
            <a:endParaRPr lang="en-US"/>
          </a:p>
        </p:txBody>
      </p:sp>
    </p:spTree>
    <p:extLst>
      <p:ext uri="{BB962C8B-B14F-4D97-AF65-F5344CB8AC3E}">
        <p14:creationId xmlns:p14="http://schemas.microsoft.com/office/powerpoint/2010/main" val="2150990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F2F2F"/>
          </a:solidFill>
          <a:latin typeface="Conthrax Sb" panose="020B070702020108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F2F2F"/>
          </a:solidFill>
          <a:latin typeface="Conthrax Sb" panose="020B070702020108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F2F2F"/>
          </a:solidFill>
          <a:latin typeface="Conthrax Sb" panose="020B070702020108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Conthrax Sb" panose="020B070702020108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Conthrax Sb" panose="020B070702020108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png"/><Relationship Id="rId7" Type="http://schemas.openxmlformats.org/officeDocument/2006/relationships/diagramColors" Target="../diagrams/colors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1.tmp"/><Relationship Id="rId5" Type="http://schemas.openxmlformats.org/officeDocument/2006/relationships/image" Target="../media/image40.tmp"/><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kaggle.com/jeffreyegan/vsb-power-line-fault-detection-approach"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github.com/jeffreyegan/VSB_Power_Line_Fault_Detection"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www.kaggle.com/c/LANL-Earthquake-Prediction"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73435-7476-429C-BF44-22454212B5AB}"/>
              </a:ext>
            </a:extLst>
          </p:cNvPr>
          <p:cNvSpPr>
            <a:spLocks noGrp="1"/>
          </p:cNvSpPr>
          <p:nvPr>
            <p:ph type="ctrTitle"/>
          </p:nvPr>
        </p:nvSpPr>
        <p:spPr>
          <a:xfrm>
            <a:off x="0" y="1122363"/>
            <a:ext cx="12192000" cy="2306638"/>
          </a:xfrm>
        </p:spPr>
        <p:txBody>
          <a:bodyPr/>
          <a:lstStyle/>
          <a:p>
            <a:r>
              <a:rPr lang="en-US" sz="4000" dirty="0"/>
              <a:t>VSB - Partial Discharge Fault Detection in Covered Conductors</a:t>
            </a:r>
          </a:p>
        </p:txBody>
      </p:sp>
      <p:sp>
        <p:nvSpPr>
          <p:cNvPr id="3" name="Subtitle 2">
            <a:extLst>
              <a:ext uri="{FF2B5EF4-FFF2-40B4-BE49-F238E27FC236}">
                <a16:creationId xmlns:a16="http://schemas.microsoft.com/office/drawing/2014/main" id="{6DECC2B7-9A9A-45F3-B67E-7552F648D919}"/>
              </a:ext>
            </a:extLst>
          </p:cNvPr>
          <p:cNvSpPr>
            <a:spLocks noGrp="1"/>
          </p:cNvSpPr>
          <p:nvPr>
            <p:ph type="subTitle" idx="1"/>
          </p:nvPr>
        </p:nvSpPr>
        <p:spPr>
          <a:xfrm>
            <a:off x="0" y="3825805"/>
            <a:ext cx="12192000" cy="2306638"/>
          </a:xfrm>
        </p:spPr>
        <p:txBody>
          <a:bodyPr/>
          <a:lstStyle/>
          <a:p>
            <a:r>
              <a:rPr lang="en-US" sz="2000" dirty="0"/>
              <a:t>A Case Study in building Machine Learning Binary </a:t>
            </a:r>
          </a:p>
          <a:p>
            <a:r>
              <a:rPr lang="en-US" sz="2000" dirty="0"/>
              <a:t>Classification Models for Unbalanced Classes</a:t>
            </a:r>
          </a:p>
          <a:p>
            <a:endParaRPr lang="en-US" sz="2000" dirty="0"/>
          </a:p>
          <a:p>
            <a:r>
              <a:rPr lang="en-US" sz="2000" dirty="0"/>
              <a:t>Jeffrey Egan  / 13 March 2019</a:t>
            </a:r>
          </a:p>
        </p:txBody>
      </p:sp>
      <p:pic>
        <p:nvPicPr>
          <p:cNvPr id="5" name="Picture 4">
            <a:extLst>
              <a:ext uri="{FF2B5EF4-FFF2-40B4-BE49-F238E27FC236}">
                <a16:creationId xmlns:a16="http://schemas.microsoft.com/office/drawing/2014/main" id="{32ECD072-D652-4BA6-AF61-702A2AB95C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439" y="-214641"/>
            <a:ext cx="2557491" cy="1363899"/>
          </a:xfrm>
          <a:prstGeom prst="rect">
            <a:avLst/>
          </a:prstGeom>
        </p:spPr>
      </p:pic>
    </p:spTree>
    <p:extLst>
      <p:ext uri="{BB962C8B-B14F-4D97-AF65-F5344CB8AC3E}">
        <p14:creationId xmlns:p14="http://schemas.microsoft.com/office/powerpoint/2010/main" val="2656550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BB7A163-2C41-451B-BC4B-A15F54B453F7}"/>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58775" y="1867060"/>
            <a:ext cx="5661025" cy="4189158"/>
          </a:xfrm>
        </p:spPr>
      </p:pic>
      <p:sp>
        <p:nvSpPr>
          <p:cNvPr id="6" name="Content Placeholder 5">
            <a:extLst>
              <a:ext uri="{FF2B5EF4-FFF2-40B4-BE49-F238E27FC236}">
                <a16:creationId xmlns:a16="http://schemas.microsoft.com/office/drawing/2014/main" id="{4B434D80-27B1-4AF0-84DE-3C9A3AB29E38}"/>
              </a:ext>
            </a:extLst>
          </p:cNvPr>
          <p:cNvSpPr>
            <a:spLocks noGrp="1"/>
          </p:cNvSpPr>
          <p:nvPr>
            <p:ph sz="half" idx="2"/>
          </p:nvPr>
        </p:nvSpPr>
        <p:spPr>
          <a:xfrm>
            <a:off x="6172200" y="1485677"/>
            <a:ext cx="5661660" cy="5022216"/>
          </a:xfrm>
        </p:spPr>
        <p:txBody>
          <a:bodyPr/>
          <a:lstStyle/>
          <a:p>
            <a:r>
              <a:rPr lang="en-US" dirty="0"/>
              <a:t>One of the most common fundamental features of the PD pattern is that it occurs on the rising amplitude edges of the sinusoidal curve.</a:t>
            </a:r>
          </a:p>
          <a:p>
            <a:r>
              <a:rPr lang="en-US" dirty="0"/>
              <a:t>During feature extraction, this allows omission of half of the signal data points – increasing processing efficiency.</a:t>
            </a:r>
          </a:p>
          <a:p>
            <a:r>
              <a:rPr lang="en-US" dirty="0"/>
              <a:t>Running feature extraction on the high-probable region also increases the model’s ability to detect true faults and avoid false positives.</a:t>
            </a:r>
          </a:p>
        </p:txBody>
      </p:sp>
      <p:sp>
        <p:nvSpPr>
          <p:cNvPr id="4" name="Title 3">
            <a:extLst>
              <a:ext uri="{FF2B5EF4-FFF2-40B4-BE49-F238E27FC236}">
                <a16:creationId xmlns:a16="http://schemas.microsoft.com/office/drawing/2014/main" id="{EF80EBB1-2EB6-4FAF-A1FA-6A6B024222F7}"/>
              </a:ext>
            </a:extLst>
          </p:cNvPr>
          <p:cNvSpPr>
            <a:spLocks noGrp="1"/>
          </p:cNvSpPr>
          <p:nvPr>
            <p:ph type="title"/>
          </p:nvPr>
        </p:nvSpPr>
        <p:spPr/>
        <p:txBody>
          <a:bodyPr/>
          <a:lstStyle/>
          <a:p>
            <a:r>
              <a:rPr lang="en-US" dirty="0"/>
              <a:t>Focus on Portions of the Sinusoid with Rising Amplitude for Improved PD Detection</a:t>
            </a:r>
          </a:p>
        </p:txBody>
      </p:sp>
      <p:sp>
        <p:nvSpPr>
          <p:cNvPr id="9" name="Rectangle 8">
            <a:extLst>
              <a:ext uri="{FF2B5EF4-FFF2-40B4-BE49-F238E27FC236}">
                <a16:creationId xmlns:a16="http://schemas.microsoft.com/office/drawing/2014/main" id="{FBD29C27-8560-49F9-801F-CE4889CF99D7}"/>
              </a:ext>
            </a:extLst>
          </p:cNvPr>
          <p:cNvSpPr/>
          <p:nvPr/>
        </p:nvSpPr>
        <p:spPr>
          <a:xfrm>
            <a:off x="920364" y="1359614"/>
            <a:ext cx="4836002" cy="646331"/>
          </a:xfrm>
          <a:prstGeom prst="rect">
            <a:avLst/>
          </a:prstGeom>
        </p:spPr>
        <p:txBody>
          <a:bodyPr wrap="square">
            <a:spAutoFit/>
          </a:bodyPr>
          <a:lstStyle/>
          <a:p>
            <a:pPr algn="ctr"/>
            <a:r>
              <a:rPr lang="en-US" b="1" dirty="0"/>
              <a:t>Sections of Sinusoidal Shape (1,2) with the Statistically Highest Occurrence of PD pulses</a:t>
            </a:r>
          </a:p>
        </p:txBody>
      </p:sp>
      <p:sp>
        <p:nvSpPr>
          <p:cNvPr id="10" name="Rectangle 9">
            <a:extLst>
              <a:ext uri="{FF2B5EF4-FFF2-40B4-BE49-F238E27FC236}">
                <a16:creationId xmlns:a16="http://schemas.microsoft.com/office/drawing/2014/main" id="{41D0961F-05A2-45F6-A639-5BA1872DA24B}"/>
              </a:ext>
            </a:extLst>
          </p:cNvPr>
          <p:cNvSpPr/>
          <p:nvPr/>
        </p:nvSpPr>
        <p:spPr>
          <a:xfrm>
            <a:off x="976970" y="5906234"/>
            <a:ext cx="2558970" cy="369332"/>
          </a:xfrm>
          <a:prstGeom prst="rect">
            <a:avLst/>
          </a:prstGeom>
        </p:spPr>
        <p:txBody>
          <a:bodyPr wrap="none">
            <a:spAutoFit/>
          </a:bodyPr>
          <a:lstStyle/>
          <a:p>
            <a:r>
              <a:rPr lang="en-US" i="1" dirty="0">
                <a:solidFill>
                  <a:srgbClr val="B9B8B8"/>
                </a:solidFill>
              </a:rPr>
              <a:t>Figure from Reference [2]</a:t>
            </a:r>
          </a:p>
        </p:txBody>
      </p:sp>
      <p:pic>
        <p:nvPicPr>
          <p:cNvPr id="11" name="Picture 10">
            <a:extLst>
              <a:ext uri="{FF2B5EF4-FFF2-40B4-BE49-F238E27FC236}">
                <a16:creationId xmlns:a16="http://schemas.microsoft.com/office/drawing/2014/main" id="{E2C4E77C-BAC4-412C-8F6E-297EBAFD4C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2054182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FA459-D0B2-440C-9A2D-3F709D324AA1}"/>
              </a:ext>
            </a:extLst>
          </p:cNvPr>
          <p:cNvSpPr>
            <a:spLocks noGrp="1"/>
          </p:cNvSpPr>
          <p:nvPr>
            <p:ph type="title"/>
          </p:nvPr>
        </p:nvSpPr>
        <p:spPr/>
        <p:txBody>
          <a:bodyPr/>
          <a:lstStyle/>
          <a:p>
            <a:r>
              <a:rPr lang="en-US" dirty="0"/>
              <a:t>Overview of the Signal Processing Approach</a:t>
            </a:r>
          </a:p>
        </p:txBody>
      </p:sp>
      <p:sp>
        <p:nvSpPr>
          <p:cNvPr id="3" name="Content Placeholder 2">
            <a:extLst>
              <a:ext uri="{FF2B5EF4-FFF2-40B4-BE49-F238E27FC236}">
                <a16:creationId xmlns:a16="http://schemas.microsoft.com/office/drawing/2014/main" id="{9A439632-D997-42FC-98FC-978F00C61AF0}"/>
              </a:ext>
            </a:extLst>
          </p:cNvPr>
          <p:cNvSpPr>
            <a:spLocks noGrp="1"/>
          </p:cNvSpPr>
          <p:nvPr>
            <p:ph idx="1"/>
          </p:nvPr>
        </p:nvSpPr>
        <p:spPr>
          <a:xfrm>
            <a:off x="358140" y="1314994"/>
            <a:ext cx="11506200" cy="4861969"/>
          </a:xfrm>
        </p:spPr>
        <p:txBody>
          <a:bodyPr/>
          <a:lstStyle/>
          <a:p>
            <a:pPr>
              <a:spcBef>
                <a:spcPts val="1200"/>
              </a:spcBef>
            </a:pPr>
            <a:r>
              <a:rPr lang="en-US" dirty="0"/>
              <a:t>Discrete Wavelet Transform to Remove Spectral Interference and Ambient Noise</a:t>
            </a:r>
          </a:p>
          <a:p>
            <a:pPr lvl="1">
              <a:spcBef>
                <a:spcPts val="1200"/>
              </a:spcBef>
            </a:pPr>
            <a:r>
              <a:rPr lang="en-US" dirty="0" err="1"/>
              <a:t>Daubechies</a:t>
            </a:r>
            <a:r>
              <a:rPr lang="en-US" dirty="0"/>
              <a:t> 4 Wavelet (db4)</a:t>
            </a:r>
          </a:p>
          <a:p>
            <a:pPr>
              <a:spcBef>
                <a:spcPts val="1200"/>
              </a:spcBef>
            </a:pPr>
            <a:r>
              <a:rPr lang="en-US" dirty="0"/>
              <a:t>Fit a Sinusoidal Function to the DWT Signal and Detect the PD-Probable Region</a:t>
            </a:r>
          </a:p>
          <a:p>
            <a:pPr>
              <a:spcBef>
                <a:spcPts val="1200"/>
              </a:spcBef>
            </a:pPr>
            <a:r>
              <a:rPr lang="en-US" dirty="0"/>
              <a:t>Use an Nth Discrete Difference to De-Trend the Function</a:t>
            </a:r>
          </a:p>
          <a:p>
            <a:pPr lvl="1">
              <a:spcBef>
                <a:spcPts val="1200"/>
              </a:spcBef>
            </a:pPr>
            <a:r>
              <a:rPr lang="en-US" dirty="0"/>
              <a:t>First-order has proven sufficient</a:t>
            </a:r>
          </a:p>
          <a:p>
            <a:pPr>
              <a:spcBef>
                <a:spcPts val="1200"/>
              </a:spcBef>
            </a:pPr>
            <a:r>
              <a:rPr lang="en-US" dirty="0"/>
              <a:t>Perform Peak Detection and Subsequently Cancel of False Peaks</a:t>
            </a:r>
          </a:p>
          <a:p>
            <a:pPr lvl="1">
              <a:spcBef>
                <a:spcPts val="1200"/>
              </a:spcBef>
            </a:pPr>
            <a:r>
              <a:rPr lang="en-US" dirty="0"/>
              <a:t>Peak Detection using Fixed Amplitude Threshold</a:t>
            </a:r>
          </a:p>
          <a:p>
            <a:pPr lvl="1">
              <a:spcBef>
                <a:spcPts val="1200"/>
              </a:spcBef>
            </a:pPr>
            <a:r>
              <a:rPr lang="en-US" dirty="0"/>
              <a:t>Cancel High Amplitude Peaks, and Peaks Attributed to Corona Discharge</a:t>
            </a:r>
          </a:p>
        </p:txBody>
      </p:sp>
      <p:pic>
        <p:nvPicPr>
          <p:cNvPr id="4" name="Picture 3">
            <a:extLst>
              <a:ext uri="{FF2B5EF4-FFF2-40B4-BE49-F238E27FC236}">
                <a16:creationId xmlns:a16="http://schemas.microsoft.com/office/drawing/2014/main" id="{C4AC21A2-CB81-4F26-9102-55CD68D4EC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graphicFrame>
        <p:nvGraphicFramePr>
          <p:cNvPr id="5" name="Content Placeholder 3">
            <a:extLst>
              <a:ext uri="{FF2B5EF4-FFF2-40B4-BE49-F238E27FC236}">
                <a16:creationId xmlns:a16="http://schemas.microsoft.com/office/drawing/2014/main" id="{F59A5BC2-C8FD-4C3F-B837-9A9DEB5DBFE8}"/>
              </a:ext>
            </a:extLst>
          </p:cNvPr>
          <p:cNvGraphicFramePr>
            <a:graphicFrameLocks/>
          </p:cNvGraphicFramePr>
          <p:nvPr>
            <p:extLst>
              <p:ext uri="{D42A27DB-BD31-4B8C-83A1-F6EECF244321}">
                <p14:modId xmlns:p14="http://schemas.microsoft.com/office/powerpoint/2010/main" val="761180880"/>
              </p:ext>
            </p:extLst>
          </p:nvPr>
        </p:nvGraphicFramePr>
        <p:xfrm>
          <a:off x="358140" y="4868091"/>
          <a:ext cx="11506200" cy="13498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70181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1ACC0-8F65-448A-878E-CDF335220633}"/>
              </a:ext>
            </a:extLst>
          </p:cNvPr>
          <p:cNvSpPr>
            <a:spLocks noGrp="1"/>
          </p:cNvSpPr>
          <p:nvPr>
            <p:ph type="title"/>
          </p:nvPr>
        </p:nvSpPr>
        <p:spPr/>
        <p:txBody>
          <a:bodyPr/>
          <a:lstStyle/>
          <a:p>
            <a:r>
              <a:rPr lang="en-US" dirty="0"/>
              <a:t>Examining the Raw Signal Data</a:t>
            </a:r>
          </a:p>
        </p:txBody>
      </p:sp>
      <p:pic>
        <p:nvPicPr>
          <p:cNvPr id="4" name="Picture 3">
            <a:extLst>
              <a:ext uri="{FF2B5EF4-FFF2-40B4-BE49-F238E27FC236}">
                <a16:creationId xmlns:a16="http://schemas.microsoft.com/office/drawing/2014/main" id="{ADB78717-42E7-440E-ACE9-3818F6501F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pic>
        <p:nvPicPr>
          <p:cNvPr id="9" name="Content Placeholder 8">
            <a:extLst>
              <a:ext uri="{FF2B5EF4-FFF2-40B4-BE49-F238E27FC236}">
                <a16:creationId xmlns:a16="http://schemas.microsoft.com/office/drawing/2014/main" id="{78D0D842-E31D-4EA3-B5B9-5FB7D20C09A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85271" y="1089025"/>
            <a:ext cx="8653208" cy="5087938"/>
          </a:xfrm>
        </p:spPr>
      </p:pic>
    </p:spTree>
    <p:extLst>
      <p:ext uri="{BB962C8B-B14F-4D97-AF65-F5344CB8AC3E}">
        <p14:creationId xmlns:p14="http://schemas.microsoft.com/office/powerpoint/2010/main" val="19851970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80B39B80-C55B-4F37-AEEC-93AFDBA3204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58775" y="2001245"/>
            <a:ext cx="5661025" cy="3328585"/>
          </a:xfrm>
        </p:spPr>
      </p:pic>
      <p:pic>
        <p:nvPicPr>
          <p:cNvPr id="10" name="Content Placeholder 9">
            <a:extLst>
              <a:ext uri="{FF2B5EF4-FFF2-40B4-BE49-F238E27FC236}">
                <a16:creationId xmlns:a16="http://schemas.microsoft.com/office/drawing/2014/main" id="{D5CE4A01-D156-4160-A00A-DC9BC65A921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001245"/>
            <a:ext cx="5661025" cy="3328585"/>
          </a:xfrm>
        </p:spPr>
      </p:pic>
      <p:sp>
        <p:nvSpPr>
          <p:cNvPr id="4" name="Title 3">
            <a:extLst>
              <a:ext uri="{FF2B5EF4-FFF2-40B4-BE49-F238E27FC236}">
                <a16:creationId xmlns:a16="http://schemas.microsoft.com/office/drawing/2014/main" id="{E8208C64-17CE-4562-B05A-316ED6C585B3}"/>
              </a:ext>
            </a:extLst>
          </p:cNvPr>
          <p:cNvSpPr>
            <a:spLocks noGrp="1"/>
          </p:cNvSpPr>
          <p:nvPr>
            <p:ph type="title"/>
          </p:nvPr>
        </p:nvSpPr>
        <p:spPr/>
        <p:txBody>
          <a:bodyPr/>
          <a:lstStyle/>
          <a:p>
            <a:r>
              <a:rPr lang="en-US" dirty="0"/>
              <a:t>Examining the Raw Signal Data</a:t>
            </a:r>
          </a:p>
        </p:txBody>
      </p:sp>
      <p:pic>
        <p:nvPicPr>
          <p:cNvPr id="11" name="Picture 10">
            <a:extLst>
              <a:ext uri="{FF2B5EF4-FFF2-40B4-BE49-F238E27FC236}">
                <a16:creationId xmlns:a16="http://schemas.microsoft.com/office/drawing/2014/main" id="{9C5FCF82-1B06-4B15-9A2F-7F9300F1C1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3948322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B50DF-E3BC-490A-B2B8-E5054EBBD72C}"/>
              </a:ext>
            </a:extLst>
          </p:cNvPr>
          <p:cNvSpPr>
            <a:spLocks noGrp="1"/>
          </p:cNvSpPr>
          <p:nvPr>
            <p:ph type="title"/>
          </p:nvPr>
        </p:nvSpPr>
        <p:spPr/>
        <p:txBody>
          <a:bodyPr/>
          <a:lstStyle/>
          <a:p>
            <a:r>
              <a:rPr lang="en-US" dirty="0"/>
              <a:t>Remove DSI &amp; Ambient Noise with DWT</a:t>
            </a:r>
          </a:p>
        </p:txBody>
      </p:sp>
      <p:pic>
        <p:nvPicPr>
          <p:cNvPr id="5" name="Content Placeholder 4">
            <a:extLst>
              <a:ext uri="{FF2B5EF4-FFF2-40B4-BE49-F238E27FC236}">
                <a16:creationId xmlns:a16="http://schemas.microsoft.com/office/drawing/2014/main" id="{619329C9-A2B6-4822-A4B6-DC7703277E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8615" y="1089025"/>
            <a:ext cx="8826520" cy="5087938"/>
          </a:xfrm>
        </p:spPr>
      </p:pic>
      <p:pic>
        <p:nvPicPr>
          <p:cNvPr id="6" name="Picture 5">
            <a:extLst>
              <a:ext uri="{FF2B5EF4-FFF2-40B4-BE49-F238E27FC236}">
                <a16:creationId xmlns:a16="http://schemas.microsoft.com/office/drawing/2014/main" id="{08EECE32-6139-4550-A119-8A12293378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4164083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27D1D8CD-2013-4294-B027-92399530BEC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58775" y="2033924"/>
            <a:ext cx="5661025" cy="3263227"/>
          </a:xfrm>
        </p:spPr>
      </p:pic>
      <p:pic>
        <p:nvPicPr>
          <p:cNvPr id="11" name="Content Placeholder 10">
            <a:extLst>
              <a:ext uri="{FF2B5EF4-FFF2-40B4-BE49-F238E27FC236}">
                <a16:creationId xmlns:a16="http://schemas.microsoft.com/office/drawing/2014/main" id="{E9FCE88A-6462-4A6B-A413-C87F629FB1C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033924"/>
            <a:ext cx="5661025" cy="3263227"/>
          </a:xfrm>
        </p:spPr>
      </p:pic>
      <p:sp>
        <p:nvSpPr>
          <p:cNvPr id="4" name="Title 3">
            <a:extLst>
              <a:ext uri="{FF2B5EF4-FFF2-40B4-BE49-F238E27FC236}">
                <a16:creationId xmlns:a16="http://schemas.microsoft.com/office/drawing/2014/main" id="{24C42C44-80FE-4475-922F-2E89BB43B990}"/>
              </a:ext>
            </a:extLst>
          </p:cNvPr>
          <p:cNvSpPr>
            <a:spLocks noGrp="1"/>
          </p:cNvSpPr>
          <p:nvPr>
            <p:ph type="title"/>
          </p:nvPr>
        </p:nvSpPr>
        <p:spPr/>
        <p:txBody>
          <a:bodyPr/>
          <a:lstStyle/>
          <a:p>
            <a:r>
              <a:rPr lang="en-US" dirty="0"/>
              <a:t>Remove DSI &amp; Ambient Noise with DWT</a:t>
            </a:r>
          </a:p>
        </p:txBody>
      </p:sp>
      <p:pic>
        <p:nvPicPr>
          <p:cNvPr id="7" name="Picture 6">
            <a:extLst>
              <a:ext uri="{FF2B5EF4-FFF2-40B4-BE49-F238E27FC236}">
                <a16:creationId xmlns:a16="http://schemas.microsoft.com/office/drawing/2014/main" id="{97B66758-062C-4DD7-AD13-2B3805F034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9588540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11FBF-68EB-4993-B0CE-C432C901A412}"/>
              </a:ext>
            </a:extLst>
          </p:cNvPr>
          <p:cNvSpPr>
            <a:spLocks noGrp="1"/>
          </p:cNvSpPr>
          <p:nvPr>
            <p:ph type="title"/>
          </p:nvPr>
        </p:nvSpPr>
        <p:spPr/>
        <p:txBody>
          <a:bodyPr/>
          <a:lstStyle/>
          <a:p>
            <a:r>
              <a:rPr lang="en-US" dirty="0"/>
              <a:t>Fit a Sinusoidal Function to the DWT Signal</a:t>
            </a:r>
          </a:p>
        </p:txBody>
      </p:sp>
      <p:pic>
        <p:nvPicPr>
          <p:cNvPr id="5" name="Content Placeholder 4">
            <a:extLst>
              <a:ext uri="{FF2B5EF4-FFF2-40B4-BE49-F238E27FC236}">
                <a16:creationId xmlns:a16="http://schemas.microsoft.com/office/drawing/2014/main" id="{782C9ABA-AA87-430D-8FA7-E4F9515760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6223" y="1089025"/>
            <a:ext cx="8611304" cy="5087938"/>
          </a:xfrm>
        </p:spPr>
      </p:pic>
      <p:pic>
        <p:nvPicPr>
          <p:cNvPr id="6" name="Picture 5">
            <a:extLst>
              <a:ext uri="{FF2B5EF4-FFF2-40B4-BE49-F238E27FC236}">
                <a16:creationId xmlns:a16="http://schemas.microsoft.com/office/drawing/2014/main" id="{F501BAEE-1A71-4AA5-8F1D-64C263D9EB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330255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C2FDE902-45D6-45E7-A407-709598DD123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58775" y="1993147"/>
            <a:ext cx="5661025" cy="3344782"/>
          </a:xfrm>
        </p:spPr>
      </p:pic>
      <p:pic>
        <p:nvPicPr>
          <p:cNvPr id="9" name="Content Placeholder 8">
            <a:extLst>
              <a:ext uri="{FF2B5EF4-FFF2-40B4-BE49-F238E27FC236}">
                <a16:creationId xmlns:a16="http://schemas.microsoft.com/office/drawing/2014/main" id="{E96F0800-5B7B-4399-A0F3-39B2C88702D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993147"/>
            <a:ext cx="5661025" cy="3344782"/>
          </a:xfrm>
        </p:spPr>
      </p:pic>
      <p:sp>
        <p:nvSpPr>
          <p:cNvPr id="4" name="Title 3">
            <a:extLst>
              <a:ext uri="{FF2B5EF4-FFF2-40B4-BE49-F238E27FC236}">
                <a16:creationId xmlns:a16="http://schemas.microsoft.com/office/drawing/2014/main" id="{24C42C44-80FE-4475-922F-2E89BB43B990}"/>
              </a:ext>
            </a:extLst>
          </p:cNvPr>
          <p:cNvSpPr>
            <a:spLocks noGrp="1"/>
          </p:cNvSpPr>
          <p:nvPr>
            <p:ph type="title"/>
          </p:nvPr>
        </p:nvSpPr>
        <p:spPr/>
        <p:txBody>
          <a:bodyPr/>
          <a:lstStyle/>
          <a:p>
            <a:r>
              <a:rPr lang="en-US" dirty="0"/>
              <a:t>Fit a Sinusoidal Function to the DWT Signal</a:t>
            </a:r>
          </a:p>
        </p:txBody>
      </p:sp>
      <p:pic>
        <p:nvPicPr>
          <p:cNvPr id="7" name="Picture 6">
            <a:extLst>
              <a:ext uri="{FF2B5EF4-FFF2-40B4-BE49-F238E27FC236}">
                <a16:creationId xmlns:a16="http://schemas.microsoft.com/office/drawing/2014/main" id="{97B66758-062C-4DD7-AD13-2B3805F034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3645707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433A4-4624-48B8-B68A-AD38FD1C81A0}"/>
              </a:ext>
            </a:extLst>
          </p:cNvPr>
          <p:cNvSpPr>
            <a:spLocks noGrp="1"/>
          </p:cNvSpPr>
          <p:nvPr>
            <p:ph type="title"/>
          </p:nvPr>
        </p:nvSpPr>
        <p:spPr/>
        <p:txBody>
          <a:bodyPr/>
          <a:lstStyle/>
          <a:p>
            <a:r>
              <a:rPr lang="en-US" dirty="0"/>
              <a:t>Use Sinusoid to Identify PD-Probable Region</a:t>
            </a:r>
          </a:p>
        </p:txBody>
      </p:sp>
      <p:pic>
        <p:nvPicPr>
          <p:cNvPr id="5" name="Content Placeholder 4">
            <a:extLst>
              <a:ext uri="{FF2B5EF4-FFF2-40B4-BE49-F238E27FC236}">
                <a16:creationId xmlns:a16="http://schemas.microsoft.com/office/drawing/2014/main" id="{C66BC2B5-0E7D-4F77-BE64-D61163345D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5271" y="1089025"/>
            <a:ext cx="8653208" cy="5087938"/>
          </a:xfrm>
        </p:spPr>
      </p:pic>
      <p:pic>
        <p:nvPicPr>
          <p:cNvPr id="6" name="Picture 5">
            <a:extLst>
              <a:ext uri="{FF2B5EF4-FFF2-40B4-BE49-F238E27FC236}">
                <a16:creationId xmlns:a16="http://schemas.microsoft.com/office/drawing/2014/main" id="{360D7E41-3D43-45F9-9FD5-0FA6AC910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2353123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1EB7E51-6590-4B03-B266-D0601661D1B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58775" y="2001245"/>
            <a:ext cx="5661025" cy="3328585"/>
          </a:xfrm>
        </p:spPr>
      </p:pic>
      <p:pic>
        <p:nvPicPr>
          <p:cNvPr id="9" name="Content Placeholder 8">
            <a:extLst>
              <a:ext uri="{FF2B5EF4-FFF2-40B4-BE49-F238E27FC236}">
                <a16:creationId xmlns:a16="http://schemas.microsoft.com/office/drawing/2014/main" id="{E881FDFA-7E0E-4F6B-885D-B5C321F4323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001245"/>
            <a:ext cx="5661025" cy="3328585"/>
          </a:xfrm>
        </p:spPr>
      </p:pic>
      <p:sp>
        <p:nvSpPr>
          <p:cNvPr id="4" name="Title 3">
            <a:extLst>
              <a:ext uri="{FF2B5EF4-FFF2-40B4-BE49-F238E27FC236}">
                <a16:creationId xmlns:a16="http://schemas.microsoft.com/office/drawing/2014/main" id="{24C42C44-80FE-4475-922F-2E89BB43B990}"/>
              </a:ext>
            </a:extLst>
          </p:cNvPr>
          <p:cNvSpPr>
            <a:spLocks noGrp="1"/>
          </p:cNvSpPr>
          <p:nvPr>
            <p:ph type="title"/>
          </p:nvPr>
        </p:nvSpPr>
        <p:spPr/>
        <p:txBody>
          <a:bodyPr/>
          <a:lstStyle/>
          <a:p>
            <a:r>
              <a:rPr lang="en-US" dirty="0"/>
              <a:t>Use Sinusoid to Identify PD-Probable Region</a:t>
            </a:r>
          </a:p>
        </p:txBody>
      </p:sp>
      <p:pic>
        <p:nvPicPr>
          <p:cNvPr id="7" name="Picture 6">
            <a:extLst>
              <a:ext uri="{FF2B5EF4-FFF2-40B4-BE49-F238E27FC236}">
                <a16:creationId xmlns:a16="http://schemas.microsoft.com/office/drawing/2014/main" id="{97B66758-062C-4DD7-AD13-2B3805F034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1461983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C439E-D941-4F71-A3F4-619E882A7100}"/>
              </a:ext>
            </a:extLst>
          </p:cNvPr>
          <p:cNvSpPr>
            <a:spLocks noGrp="1"/>
          </p:cNvSpPr>
          <p:nvPr>
            <p:ph type="title"/>
          </p:nvPr>
        </p:nvSpPr>
        <p:spPr/>
        <p:txBody>
          <a:bodyPr/>
          <a:lstStyle/>
          <a:p>
            <a:r>
              <a:rPr lang="en-US" dirty="0"/>
              <a:t>What are we covering here?</a:t>
            </a:r>
          </a:p>
        </p:txBody>
      </p:sp>
      <p:sp>
        <p:nvSpPr>
          <p:cNvPr id="7" name="Content Placeholder 6">
            <a:extLst>
              <a:ext uri="{FF2B5EF4-FFF2-40B4-BE49-F238E27FC236}">
                <a16:creationId xmlns:a16="http://schemas.microsoft.com/office/drawing/2014/main" id="{EB40D88D-04DF-4431-B6AE-31020F1C7266}"/>
              </a:ext>
            </a:extLst>
          </p:cNvPr>
          <p:cNvSpPr>
            <a:spLocks noGrp="1"/>
          </p:cNvSpPr>
          <p:nvPr>
            <p:ph idx="1"/>
          </p:nvPr>
        </p:nvSpPr>
        <p:spPr>
          <a:xfrm>
            <a:off x="358140" y="1271447"/>
            <a:ext cx="11506200" cy="4713923"/>
          </a:xfrm>
        </p:spPr>
        <p:txBody>
          <a:bodyPr/>
          <a:lstStyle/>
          <a:p>
            <a:pPr>
              <a:spcBef>
                <a:spcPts val="2400"/>
              </a:spcBef>
            </a:pPr>
            <a:r>
              <a:rPr lang="en-US" dirty="0"/>
              <a:t>This tech talk will cover the signal processing and machine learning modeling tasks completed to identify partial discharge faults present in covered conductors in real environments. Partial discharge faults are power line degradations that will eventually result in power outages or fires. Identifying them is key to reducing maintenance costs and preventing power outages. </a:t>
            </a:r>
          </a:p>
          <a:p>
            <a:pPr>
              <a:spcBef>
                <a:spcPts val="2400"/>
              </a:spcBef>
            </a:pPr>
            <a:r>
              <a:rPr lang="en-US" dirty="0"/>
              <a:t>The discussion includes signal processing topics relevant to useful feature extraction from noisy signals and data - features used to train machine learning models. </a:t>
            </a:r>
          </a:p>
          <a:p>
            <a:pPr>
              <a:spcBef>
                <a:spcPts val="2400"/>
              </a:spcBef>
            </a:pPr>
            <a:r>
              <a:rPr lang="en-US" dirty="0"/>
              <a:t>Machine Learning discussions cover binary classification models, evaluation criteria, and model tuning required to train effective models when the classes are heavily unbalanced. </a:t>
            </a:r>
          </a:p>
        </p:txBody>
      </p:sp>
    </p:spTree>
    <p:extLst>
      <p:ext uri="{BB962C8B-B14F-4D97-AF65-F5344CB8AC3E}">
        <p14:creationId xmlns:p14="http://schemas.microsoft.com/office/powerpoint/2010/main" val="16067730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078CE-7D00-44D5-9F87-04438EC948CC}"/>
              </a:ext>
            </a:extLst>
          </p:cNvPr>
          <p:cNvSpPr>
            <a:spLocks noGrp="1"/>
          </p:cNvSpPr>
          <p:nvPr>
            <p:ph type="title"/>
          </p:nvPr>
        </p:nvSpPr>
        <p:spPr/>
        <p:txBody>
          <a:bodyPr/>
          <a:lstStyle/>
          <a:p>
            <a:r>
              <a:rPr lang="en-US" dirty="0"/>
              <a:t>Detrend Signal to Remove Sinusoidal Element</a:t>
            </a:r>
          </a:p>
        </p:txBody>
      </p:sp>
      <p:pic>
        <p:nvPicPr>
          <p:cNvPr id="5" name="Content Placeholder 4">
            <a:extLst>
              <a:ext uri="{FF2B5EF4-FFF2-40B4-BE49-F238E27FC236}">
                <a16:creationId xmlns:a16="http://schemas.microsoft.com/office/drawing/2014/main" id="{22E0A807-7842-4A1E-84AA-0BA4AA0DA5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8615" y="1089025"/>
            <a:ext cx="8826520" cy="5087938"/>
          </a:xfrm>
        </p:spPr>
      </p:pic>
      <p:pic>
        <p:nvPicPr>
          <p:cNvPr id="6" name="Picture 5">
            <a:extLst>
              <a:ext uri="{FF2B5EF4-FFF2-40B4-BE49-F238E27FC236}">
                <a16:creationId xmlns:a16="http://schemas.microsoft.com/office/drawing/2014/main" id="{D138D738-FD6D-4CA4-9F03-1208F1AAC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36472727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358EBFA4-A701-4899-93DA-3CBA7302F75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58775" y="2033924"/>
            <a:ext cx="5661025" cy="3263227"/>
          </a:xfrm>
        </p:spPr>
      </p:pic>
      <p:pic>
        <p:nvPicPr>
          <p:cNvPr id="9" name="Content Placeholder 8">
            <a:extLst>
              <a:ext uri="{FF2B5EF4-FFF2-40B4-BE49-F238E27FC236}">
                <a16:creationId xmlns:a16="http://schemas.microsoft.com/office/drawing/2014/main" id="{F8CA51FB-2EB6-45F4-852E-43045B0A6C6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033924"/>
            <a:ext cx="5661025" cy="3263227"/>
          </a:xfrm>
        </p:spPr>
      </p:pic>
      <p:sp>
        <p:nvSpPr>
          <p:cNvPr id="4" name="Title 3">
            <a:extLst>
              <a:ext uri="{FF2B5EF4-FFF2-40B4-BE49-F238E27FC236}">
                <a16:creationId xmlns:a16="http://schemas.microsoft.com/office/drawing/2014/main" id="{24C42C44-80FE-4475-922F-2E89BB43B990}"/>
              </a:ext>
            </a:extLst>
          </p:cNvPr>
          <p:cNvSpPr>
            <a:spLocks noGrp="1"/>
          </p:cNvSpPr>
          <p:nvPr>
            <p:ph type="title"/>
          </p:nvPr>
        </p:nvSpPr>
        <p:spPr/>
        <p:txBody>
          <a:bodyPr/>
          <a:lstStyle/>
          <a:p>
            <a:r>
              <a:rPr lang="en-US" dirty="0"/>
              <a:t>Detrend Signal to Remove Sinusoidal Element</a:t>
            </a:r>
          </a:p>
        </p:txBody>
      </p:sp>
      <p:pic>
        <p:nvPicPr>
          <p:cNvPr id="7" name="Picture 6">
            <a:extLst>
              <a:ext uri="{FF2B5EF4-FFF2-40B4-BE49-F238E27FC236}">
                <a16:creationId xmlns:a16="http://schemas.microsoft.com/office/drawing/2014/main" id="{97B66758-062C-4DD7-AD13-2B3805F034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31385423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ED0B0-E8D8-4982-8DA1-2F9279E95FBF}"/>
              </a:ext>
            </a:extLst>
          </p:cNvPr>
          <p:cNvSpPr>
            <a:spLocks noGrp="1"/>
          </p:cNvSpPr>
          <p:nvPr>
            <p:ph type="title"/>
          </p:nvPr>
        </p:nvSpPr>
        <p:spPr/>
        <p:txBody>
          <a:bodyPr/>
          <a:lstStyle/>
          <a:p>
            <a:r>
              <a:rPr lang="en-US" dirty="0"/>
              <a:t>Trim to PD-Probable Region of Detrended Data</a:t>
            </a:r>
          </a:p>
        </p:txBody>
      </p:sp>
      <p:pic>
        <p:nvPicPr>
          <p:cNvPr id="5" name="Content Placeholder 4">
            <a:extLst>
              <a:ext uri="{FF2B5EF4-FFF2-40B4-BE49-F238E27FC236}">
                <a16:creationId xmlns:a16="http://schemas.microsoft.com/office/drawing/2014/main" id="{FE703BB2-6AED-42FB-9198-985F3804A8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5271" y="1089025"/>
            <a:ext cx="8653208" cy="5087938"/>
          </a:xfrm>
        </p:spPr>
      </p:pic>
      <p:pic>
        <p:nvPicPr>
          <p:cNvPr id="6" name="Picture 5">
            <a:extLst>
              <a:ext uri="{FF2B5EF4-FFF2-40B4-BE49-F238E27FC236}">
                <a16:creationId xmlns:a16="http://schemas.microsoft.com/office/drawing/2014/main" id="{F7B93D7F-125A-4CDE-A030-9461B3E388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38998693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C9265815-A119-41BD-B37C-8DE1BACF981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58775" y="2001245"/>
            <a:ext cx="5661025" cy="3328585"/>
          </a:xfrm>
        </p:spPr>
      </p:pic>
      <p:pic>
        <p:nvPicPr>
          <p:cNvPr id="9" name="Content Placeholder 8">
            <a:extLst>
              <a:ext uri="{FF2B5EF4-FFF2-40B4-BE49-F238E27FC236}">
                <a16:creationId xmlns:a16="http://schemas.microsoft.com/office/drawing/2014/main" id="{F0568E00-7521-49D4-9FB8-4D138087F27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001245"/>
            <a:ext cx="5661025" cy="3328585"/>
          </a:xfrm>
        </p:spPr>
      </p:pic>
      <p:sp>
        <p:nvSpPr>
          <p:cNvPr id="4" name="Title 3">
            <a:extLst>
              <a:ext uri="{FF2B5EF4-FFF2-40B4-BE49-F238E27FC236}">
                <a16:creationId xmlns:a16="http://schemas.microsoft.com/office/drawing/2014/main" id="{24C42C44-80FE-4475-922F-2E89BB43B990}"/>
              </a:ext>
            </a:extLst>
          </p:cNvPr>
          <p:cNvSpPr>
            <a:spLocks noGrp="1"/>
          </p:cNvSpPr>
          <p:nvPr>
            <p:ph type="title"/>
          </p:nvPr>
        </p:nvSpPr>
        <p:spPr/>
        <p:txBody>
          <a:bodyPr/>
          <a:lstStyle/>
          <a:p>
            <a:r>
              <a:rPr lang="en-US" dirty="0"/>
              <a:t>Trim to PD-Probable Region of Detrended Data</a:t>
            </a:r>
          </a:p>
        </p:txBody>
      </p:sp>
      <p:pic>
        <p:nvPicPr>
          <p:cNvPr id="7" name="Picture 6">
            <a:extLst>
              <a:ext uri="{FF2B5EF4-FFF2-40B4-BE49-F238E27FC236}">
                <a16:creationId xmlns:a16="http://schemas.microsoft.com/office/drawing/2014/main" id="{97B66758-062C-4DD7-AD13-2B3805F034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34971863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53D30-DEAA-45F4-9E8B-E05771C3244A}"/>
              </a:ext>
            </a:extLst>
          </p:cNvPr>
          <p:cNvSpPr>
            <a:spLocks noGrp="1"/>
          </p:cNvSpPr>
          <p:nvPr>
            <p:ph type="title"/>
          </p:nvPr>
        </p:nvSpPr>
        <p:spPr/>
        <p:txBody>
          <a:bodyPr/>
          <a:lstStyle/>
          <a:p>
            <a:r>
              <a:rPr lang="en-US" dirty="0"/>
              <a:t>Run Peak Detection on PD-Probable Region</a:t>
            </a:r>
          </a:p>
        </p:txBody>
      </p:sp>
      <p:pic>
        <p:nvPicPr>
          <p:cNvPr id="5" name="Content Placeholder 4">
            <a:extLst>
              <a:ext uri="{FF2B5EF4-FFF2-40B4-BE49-F238E27FC236}">
                <a16:creationId xmlns:a16="http://schemas.microsoft.com/office/drawing/2014/main" id="{DE205924-D3DB-44FC-89EB-B29699A774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5753" y="1089025"/>
            <a:ext cx="8752243" cy="5087938"/>
          </a:xfrm>
        </p:spPr>
      </p:pic>
      <p:pic>
        <p:nvPicPr>
          <p:cNvPr id="6" name="Picture 5">
            <a:extLst>
              <a:ext uri="{FF2B5EF4-FFF2-40B4-BE49-F238E27FC236}">
                <a16:creationId xmlns:a16="http://schemas.microsoft.com/office/drawing/2014/main" id="{AB7CD4B7-93BB-4725-8E2B-09D4890F54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42486658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91F0917-6844-4480-8351-D0BCD9E9FD9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58775" y="2020077"/>
            <a:ext cx="5661025" cy="3290921"/>
          </a:xfrm>
        </p:spPr>
      </p:pic>
      <p:pic>
        <p:nvPicPr>
          <p:cNvPr id="9" name="Content Placeholder 8">
            <a:extLst>
              <a:ext uri="{FF2B5EF4-FFF2-40B4-BE49-F238E27FC236}">
                <a16:creationId xmlns:a16="http://schemas.microsoft.com/office/drawing/2014/main" id="{DABFCA8A-46CD-426D-BD15-40362CEC1E2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001245"/>
            <a:ext cx="5661025" cy="3328585"/>
          </a:xfrm>
        </p:spPr>
      </p:pic>
      <p:sp>
        <p:nvSpPr>
          <p:cNvPr id="4" name="Title 3">
            <a:extLst>
              <a:ext uri="{FF2B5EF4-FFF2-40B4-BE49-F238E27FC236}">
                <a16:creationId xmlns:a16="http://schemas.microsoft.com/office/drawing/2014/main" id="{24C42C44-80FE-4475-922F-2E89BB43B990}"/>
              </a:ext>
            </a:extLst>
          </p:cNvPr>
          <p:cNvSpPr>
            <a:spLocks noGrp="1"/>
          </p:cNvSpPr>
          <p:nvPr>
            <p:ph type="title"/>
          </p:nvPr>
        </p:nvSpPr>
        <p:spPr/>
        <p:txBody>
          <a:bodyPr/>
          <a:lstStyle/>
          <a:p>
            <a:r>
              <a:rPr lang="en-US" dirty="0"/>
              <a:t>Run Peak Detection on PD-Probable Region</a:t>
            </a:r>
          </a:p>
        </p:txBody>
      </p:sp>
      <p:pic>
        <p:nvPicPr>
          <p:cNvPr id="7" name="Picture 6">
            <a:extLst>
              <a:ext uri="{FF2B5EF4-FFF2-40B4-BE49-F238E27FC236}">
                <a16:creationId xmlns:a16="http://schemas.microsoft.com/office/drawing/2014/main" id="{97B66758-062C-4DD7-AD13-2B3805F034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26253753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156DF-7063-4873-9933-BA990AB025D8}"/>
              </a:ext>
            </a:extLst>
          </p:cNvPr>
          <p:cNvSpPr>
            <a:spLocks noGrp="1"/>
          </p:cNvSpPr>
          <p:nvPr>
            <p:ph type="title"/>
          </p:nvPr>
        </p:nvSpPr>
        <p:spPr/>
        <p:txBody>
          <a:bodyPr/>
          <a:lstStyle/>
          <a:p>
            <a:r>
              <a:rPr lang="en-US" dirty="0"/>
              <a:t>Cancel False Peaks Before Processing Signals</a:t>
            </a:r>
          </a:p>
        </p:txBody>
      </p:sp>
      <p:pic>
        <p:nvPicPr>
          <p:cNvPr id="5" name="Content Placeholder 4">
            <a:extLst>
              <a:ext uri="{FF2B5EF4-FFF2-40B4-BE49-F238E27FC236}">
                <a16:creationId xmlns:a16="http://schemas.microsoft.com/office/drawing/2014/main" id="{7EDC5BEB-F1BF-4788-B15B-9E06C9ECE5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5753" y="1089025"/>
            <a:ext cx="8752243" cy="5087938"/>
          </a:xfrm>
        </p:spPr>
      </p:pic>
      <p:pic>
        <p:nvPicPr>
          <p:cNvPr id="6" name="Picture 5">
            <a:extLst>
              <a:ext uri="{FF2B5EF4-FFF2-40B4-BE49-F238E27FC236}">
                <a16:creationId xmlns:a16="http://schemas.microsoft.com/office/drawing/2014/main" id="{D974811B-5583-486F-A9D6-667CAB8113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33578822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C9C5D6CC-BBF0-40C9-A8BD-2149B8C0979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58775" y="2020077"/>
            <a:ext cx="5661025" cy="3290921"/>
          </a:xfrm>
        </p:spPr>
      </p:pic>
      <p:pic>
        <p:nvPicPr>
          <p:cNvPr id="9" name="Content Placeholder 8">
            <a:extLst>
              <a:ext uri="{FF2B5EF4-FFF2-40B4-BE49-F238E27FC236}">
                <a16:creationId xmlns:a16="http://schemas.microsoft.com/office/drawing/2014/main" id="{0D0939CC-FB2E-4988-A4E6-045C308B102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001245"/>
            <a:ext cx="5661025" cy="3328585"/>
          </a:xfrm>
        </p:spPr>
      </p:pic>
      <p:sp>
        <p:nvSpPr>
          <p:cNvPr id="4" name="Title 3">
            <a:extLst>
              <a:ext uri="{FF2B5EF4-FFF2-40B4-BE49-F238E27FC236}">
                <a16:creationId xmlns:a16="http://schemas.microsoft.com/office/drawing/2014/main" id="{24C42C44-80FE-4475-922F-2E89BB43B990}"/>
              </a:ext>
            </a:extLst>
          </p:cNvPr>
          <p:cNvSpPr>
            <a:spLocks noGrp="1"/>
          </p:cNvSpPr>
          <p:nvPr>
            <p:ph type="title"/>
          </p:nvPr>
        </p:nvSpPr>
        <p:spPr/>
        <p:txBody>
          <a:bodyPr/>
          <a:lstStyle/>
          <a:p>
            <a:r>
              <a:rPr lang="en-US" dirty="0"/>
              <a:t>Cancel False Peaks Before Processing Signals</a:t>
            </a:r>
          </a:p>
        </p:txBody>
      </p:sp>
      <p:pic>
        <p:nvPicPr>
          <p:cNvPr id="7" name="Picture 6">
            <a:extLst>
              <a:ext uri="{FF2B5EF4-FFF2-40B4-BE49-F238E27FC236}">
                <a16:creationId xmlns:a16="http://schemas.microsoft.com/office/drawing/2014/main" id="{97B66758-062C-4DD7-AD13-2B3805F034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6060961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CF6B54-23AC-4DDF-A6F5-4F8F9CCDCB70}"/>
              </a:ext>
            </a:extLst>
          </p:cNvPr>
          <p:cNvSpPr>
            <a:spLocks noGrp="1"/>
          </p:cNvSpPr>
          <p:nvPr>
            <p:ph sz="half" idx="1"/>
          </p:nvPr>
        </p:nvSpPr>
        <p:spPr>
          <a:xfrm>
            <a:off x="2481941" y="2085031"/>
            <a:ext cx="3648893" cy="4252369"/>
          </a:xfrm>
        </p:spPr>
        <p:txBody>
          <a:bodyPr/>
          <a:lstStyle/>
          <a:p>
            <a:r>
              <a:rPr lang="en-US" sz="2000" dirty="0"/>
              <a:t>5</a:t>
            </a:r>
            <a:r>
              <a:rPr lang="en-US" sz="2000" baseline="30000" dirty="0"/>
              <a:t>th</a:t>
            </a:r>
            <a:r>
              <a:rPr lang="en-US" sz="2000" dirty="0"/>
              <a:t> Percentile</a:t>
            </a:r>
          </a:p>
          <a:p>
            <a:r>
              <a:rPr lang="en-US" sz="2000" dirty="0"/>
              <a:t>25</a:t>
            </a:r>
            <a:r>
              <a:rPr lang="en-US" sz="2000" baseline="30000" dirty="0"/>
              <a:t>th</a:t>
            </a:r>
            <a:r>
              <a:rPr lang="en-US" sz="2000" dirty="0"/>
              <a:t> Percentile</a:t>
            </a:r>
          </a:p>
          <a:p>
            <a:r>
              <a:rPr lang="en-US" sz="2000" dirty="0"/>
              <a:t>75</a:t>
            </a:r>
            <a:r>
              <a:rPr lang="en-US" sz="2000" baseline="30000" dirty="0"/>
              <a:t>th</a:t>
            </a:r>
            <a:r>
              <a:rPr lang="en-US" sz="2000" dirty="0"/>
              <a:t> Percentile</a:t>
            </a:r>
          </a:p>
          <a:p>
            <a:r>
              <a:rPr lang="en-US" sz="2000" dirty="0"/>
              <a:t>95</a:t>
            </a:r>
            <a:r>
              <a:rPr lang="en-US" sz="2000" baseline="30000" dirty="0"/>
              <a:t>th</a:t>
            </a:r>
            <a:r>
              <a:rPr lang="en-US" sz="2000" dirty="0"/>
              <a:t> Percentile</a:t>
            </a:r>
          </a:p>
          <a:p>
            <a:r>
              <a:rPr lang="en-US" sz="2000" dirty="0"/>
              <a:t>Median</a:t>
            </a:r>
          </a:p>
          <a:p>
            <a:r>
              <a:rPr lang="en-US" sz="2000" dirty="0"/>
              <a:t>Mean</a:t>
            </a:r>
          </a:p>
          <a:p>
            <a:r>
              <a:rPr lang="en-US" sz="2000" dirty="0"/>
              <a:t>Standard Deviation</a:t>
            </a:r>
          </a:p>
          <a:p>
            <a:r>
              <a:rPr lang="en-US" sz="2000" dirty="0"/>
              <a:t>Variance</a:t>
            </a:r>
          </a:p>
          <a:p>
            <a:r>
              <a:rPr lang="en-US" sz="2000" dirty="0"/>
              <a:t>Root Mean Square</a:t>
            </a:r>
          </a:p>
          <a:p>
            <a:r>
              <a:rPr lang="en-US" sz="2000" dirty="0"/>
              <a:t>Entropy</a:t>
            </a:r>
            <a:endParaRPr lang="en-US" dirty="0"/>
          </a:p>
        </p:txBody>
      </p:sp>
      <p:sp>
        <p:nvSpPr>
          <p:cNvPr id="5" name="Content Placeholder 4">
            <a:extLst>
              <a:ext uri="{FF2B5EF4-FFF2-40B4-BE49-F238E27FC236}">
                <a16:creationId xmlns:a16="http://schemas.microsoft.com/office/drawing/2014/main" id="{BC6022D3-E7B6-4522-8BD2-909C376D7C39}"/>
              </a:ext>
            </a:extLst>
          </p:cNvPr>
          <p:cNvSpPr>
            <a:spLocks noGrp="1"/>
          </p:cNvSpPr>
          <p:nvPr>
            <p:ph sz="half" idx="2"/>
          </p:nvPr>
        </p:nvSpPr>
        <p:spPr>
          <a:xfrm>
            <a:off x="5834741" y="2085031"/>
            <a:ext cx="4537166" cy="4252370"/>
          </a:xfrm>
        </p:spPr>
        <p:txBody>
          <a:bodyPr/>
          <a:lstStyle/>
          <a:p>
            <a:r>
              <a:rPr lang="en-US" sz="2000" dirty="0"/>
              <a:t>Number of Zero Crossings</a:t>
            </a:r>
          </a:p>
          <a:p>
            <a:r>
              <a:rPr lang="en-US" sz="2000" dirty="0"/>
              <a:t>Number of Mean Crossings</a:t>
            </a:r>
          </a:p>
          <a:p>
            <a:r>
              <a:rPr lang="en-US" sz="2000" dirty="0"/>
              <a:t>Minimum Peak Height</a:t>
            </a:r>
          </a:p>
          <a:p>
            <a:r>
              <a:rPr lang="en-US" sz="2000" dirty="0"/>
              <a:t>Maximum Peak Height</a:t>
            </a:r>
          </a:p>
          <a:p>
            <a:r>
              <a:rPr lang="en-US" sz="2000" dirty="0"/>
              <a:t>Minimum Peak Width</a:t>
            </a:r>
          </a:p>
          <a:p>
            <a:r>
              <a:rPr lang="en-US" sz="2000" dirty="0"/>
              <a:t>Maximum Peak Width</a:t>
            </a:r>
          </a:p>
          <a:p>
            <a:r>
              <a:rPr lang="en-US" sz="2000" dirty="0"/>
              <a:t>Number of Detected Peaks</a:t>
            </a:r>
          </a:p>
          <a:p>
            <a:r>
              <a:rPr lang="en-US" sz="2000" dirty="0"/>
              <a:t>Number of True Peaks</a:t>
            </a:r>
          </a:p>
          <a:p>
            <a:r>
              <a:rPr lang="en-US" sz="2000" dirty="0"/>
              <a:t>Number of True High Peaks</a:t>
            </a:r>
          </a:p>
          <a:p>
            <a:r>
              <a:rPr lang="en-US" sz="2000" dirty="0"/>
              <a:t>Number of True Low Peaks (Valleys)</a:t>
            </a:r>
          </a:p>
        </p:txBody>
      </p:sp>
      <p:sp>
        <p:nvSpPr>
          <p:cNvPr id="2" name="Title 1">
            <a:extLst>
              <a:ext uri="{FF2B5EF4-FFF2-40B4-BE49-F238E27FC236}">
                <a16:creationId xmlns:a16="http://schemas.microsoft.com/office/drawing/2014/main" id="{3A293DF9-F588-49D3-AA09-F81A7DA792A9}"/>
              </a:ext>
            </a:extLst>
          </p:cNvPr>
          <p:cNvSpPr>
            <a:spLocks noGrp="1"/>
          </p:cNvSpPr>
          <p:nvPr>
            <p:ph type="title"/>
          </p:nvPr>
        </p:nvSpPr>
        <p:spPr/>
        <p:txBody>
          <a:bodyPr/>
          <a:lstStyle/>
          <a:p>
            <a:r>
              <a:rPr lang="en-US" dirty="0"/>
              <a:t>Perform Feature Extraction on Signal</a:t>
            </a:r>
          </a:p>
        </p:txBody>
      </p:sp>
      <p:pic>
        <p:nvPicPr>
          <p:cNvPr id="4" name="Picture 3">
            <a:extLst>
              <a:ext uri="{FF2B5EF4-FFF2-40B4-BE49-F238E27FC236}">
                <a16:creationId xmlns:a16="http://schemas.microsoft.com/office/drawing/2014/main" id="{B3941583-B629-460A-8494-E808B8E6F0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
        <p:nvSpPr>
          <p:cNvPr id="6" name="Rectangle 5">
            <a:extLst>
              <a:ext uri="{FF2B5EF4-FFF2-40B4-BE49-F238E27FC236}">
                <a16:creationId xmlns:a16="http://schemas.microsoft.com/office/drawing/2014/main" id="{75CAC6A2-BDC9-4793-AB88-BA3E8F227338}"/>
              </a:ext>
            </a:extLst>
          </p:cNvPr>
          <p:cNvSpPr/>
          <p:nvPr/>
        </p:nvSpPr>
        <p:spPr>
          <a:xfrm>
            <a:off x="590754" y="1114696"/>
            <a:ext cx="10991646" cy="830997"/>
          </a:xfrm>
          <a:prstGeom prst="rect">
            <a:avLst/>
          </a:prstGeom>
        </p:spPr>
        <p:txBody>
          <a:bodyPr wrap="square">
            <a:spAutoFit/>
          </a:bodyPr>
          <a:lstStyle/>
          <a:p>
            <a:r>
              <a:rPr lang="en-US" sz="2400" dirty="0">
                <a:solidFill>
                  <a:srgbClr val="2F2F2F"/>
                </a:solidFill>
                <a:latin typeface="Arial" panose="020B0604020202020204" pitchFamily="34" charset="0"/>
                <a:cs typeface="Arial" panose="020B0604020202020204" pitchFamily="34" charset="0"/>
              </a:rPr>
              <a:t>Process the PD-Probable Region of the De-Trended, De-Noised Signal and Build a Feature Table to be used as Input to Machine Learning Models.</a:t>
            </a:r>
          </a:p>
        </p:txBody>
      </p:sp>
    </p:spTree>
    <p:extLst>
      <p:ext uri="{BB962C8B-B14F-4D97-AF65-F5344CB8AC3E}">
        <p14:creationId xmlns:p14="http://schemas.microsoft.com/office/powerpoint/2010/main" val="34676873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A8C4B4-3CC7-4F5D-B760-CA9B9C88084B}"/>
              </a:ext>
            </a:extLst>
          </p:cNvPr>
          <p:cNvSpPr>
            <a:spLocks noGrp="1"/>
          </p:cNvSpPr>
          <p:nvPr>
            <p:ph type="title"/>
          </p:nvPr>
        </p:nvSpPr>
        <p:spPr/>
        <p:txBody>
          <a:bodyPr/>
          <a:lstStyle/>
          <a:p>
            <a:r>
              <a:rPr lang="en-US" dirty="0"/>
              <a:t>Feature Exploration – Correlation Heat Map</a:t>
            </a:r>
          </a:p>
        </p:txBody>
      </p:sp>
      <p:pic>
        <p:nvPicPr>
          <p:cNvPr id="7" name="Picture 6">
            <a:extLst>
              <a:ext uri="{FF2B5EF4-FFF2-40B4-BE49-F238E27FC236}">
                <a16:creationId xmlns:a16="http://schemas.microsoft.com/office/drawing/2014/main" id="{F1F4F1DC-3D78-4E47-BEA7-71FE69296D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pic>
        <p:nvPicPr>
          <p:cNvPr id="9" name="Picture 8">
            <a:extLst>
              <a:ext uri="{FF2B5EF4-FFF2-40B4-BE49-F238E27FC236}">
                <a16:creationId xmlns:a16="http://schemas.microsoft.com/office/drawing/2014/main" id="{A72F565C-B082-4950-B9F8-D8271C4FFEB2}"/>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1838" y="975358"/>
            <a:ext cx="8108324" cy="5390028"/>
          </a:xfrm>
          <a:prstGeom prst="rect">
            <a:avLst/>
          </a:prstGeom>
        </p:spPr>
      </p:pic>
    </p:spTree>
    <p:extLst>
      <p:ext uri="{BB962C8B-B14F-4D97-AF65-F5344CB8AC3E}">
        <p14:creationId xmlns:p14="http://schemas.microsoft.com/office/powerpoint/2010/main" val="4003703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C439E-D941-4F71-A3F4-619E882A7100}"/>
              </a:ext>
            </a:extLst>
          </p:cNvPr>
          <p:cNvSpPr>
            <a:spLocks noGrp="1"/>
          </p:cNvSpPr>
          <p:nvPr>
            <p:ph type="title"/>
          </p:nvPr>
        </p:nvSpPr>
        <p:spPr/>
        <p:txBody>
          <a:bodyPr/>
          <a:lstStyle/>
          <a:p>
            <a:r>
              <a:rPr lang="en-US" dirty="0"/>
              <a:t>First, what is Kaggle?</a:t>
            </a:r>
          </a:p>
        </p:txBody>
      </p:sp>
      <p:sp>
        <p:nvSpPr>
          <p:cNvPr id="7" name="Content Placeholder 6">
            <a:extLst>
              <a:ext uri="{FF2B5EF4-FFF2-40B4-BE49-F238E27FC236}">
                <a16:creationId xmlns:a16="http://schemas.microsoft.com/office/drawing/2014/main" id="{EB40D88D-04DF-4431-B6AE-31020F1C7266}"/>
              </a:ext>
            </a:extLst>
          </p:cNvPr>
          <p:cNvSpPr>
            <a:spLocks noGrp="1"/>
          </p:cNvSpPr>
          <p:nvPr>
            <p:ph idx="1"/>
          </p:nvPr>
        </p:nvSpPr>
        <p:spPr>
          <a:xfrm>
            <a:off x="358140" y="1271447"/>
            <a:ext cx="11506200" cy="4713923"/>
          </a:xfrm>
        </p:spPr>
        <p:txBody>
          <a:bodyPr/>
          <a:lstStyle/>
          <a:p>
            <a:pPr>
              <a:spcBef>
                <a:spcPts val="2400"/>
              </a:spcBef>
            </a:pPr>
            <a:r>
              <a:rPr lang="en-US" dirty="0"/>
              <a:t>Kaggle is an online community of data scientists and machine learners.</a:t>
            </a:r>
          </a:p>
          <a:p>
            <a:pPr>
              <a:spcBef>
                <a:spcPts val="2400"/>
              </a:spcBef>
            </a:pPr>
            <a:r>
              <a:rPr lang="en-US" dirty="0"/>
              <a:t>Kaggle allows users to:</a:t>
            </a:r>
          </a:p>
          <a:p>
            <a:pPr lvl="1">
              <a:spcBef>
                <a:spcPts val="1200"/>
              </a:spcBef>
            </a:pPr>
            <a:r>
              <a:rPr lang="en-US" dirty="0"/>
              <a:t>Find and publish data sets.</a:t>
            </a:r>
          </a:p>
          <a:p>
            <a:pPr lvl="1">
              <a:spcBef>
                <a:spcPts val="1200"/>
              </a:spcBef>
            </a:pPr>
            <a:r>
              <a:rPr lang="en-US" dirty="0"/>
              <a:t>Explore and build models in a web-based data-science environment.</a:t>
            </a:r>
          </a:p>
          <a:p>
            <a:pPr lvl="1">
              <a:spcBef>
                <a:spcPts val="1200"/>
              </a:spcBef>
            </a:pPr>
            <a:r>
              <a:rPr lang="en-US" dirty="0"/>
              <a:t>Work with other data scientists and machine learning engineers.</a:t>
            </a:r>
          </a:p>
          <a:p>
            <a:pPr lvl="1">
              <a:spcBef>
                <a:spcPts val="1200"/>
              </a:spcBef>
            </a:pPr>
            <a:r>
              <a:rPr lang="en-US" dirty="0">
                <a:solidFill>
                  <a:srgbClr val="387890"/>
                </a:solidFill>
              </a:rPr>
              <a:t>Enter competitions to solve data science challenges</a:t>
            </a:r>
            <a:r>
              <a:rPr lang="en-US" dirty="0"/>
              <a:t>.</a:t>
            </a:r>
          </a:p>
          <a:p>
            <a:pPr>
              <a:spcBef>
                <a:spcPts val="2400"/>
              </a:spcBef>
            </a:pPr>
            <a:r>
              <a:rPr lang="en-US" dirty="0"/>
              <a:t>Kaggle got its start by offering machine learning competitions and now also offers a public data platform, a cloud-based workbench for data science, and short form Artificial Intelligence education.</a:t>
            </a:r>
          </a:p>
          <a:p>
            <a:pPr>
              <a:spcBef>
                <a:spcPts val="2400"/>
              </a:spcBef>
            </a:pPr>
            <a:r>
              <a:rPr lang="en-US" dirty="0"/>
              <a:t>Google acquired Kaggle on 8 March 2017.</a:t>
            </a:r>
          </a:p>
        </p:txBody>
      </p:sp>
      <p:pic>
        <p:nvPicPr>
          <p:cNvPr id="9" name="Picture 8">
            <a:extLst>
              <a:ext uri="{FF2B5EF4-FFF2-40B4-BE49-F238E27FC236}">
                <a16:creationId xmlns:a16="http://schemas.microsoft.com/office/drawing/2014/main" id="{FDE1A540-941E-4E72-B31E-775E607150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6338" y="5331576"/>
            <a:ext cx="3006780" cy="1161301"/>
          </a:xfrm>
          <a:prstGeom prst="rect">
            <a:avLst/>
          </a:prstGeom>
        </p:spPr>
      </p:pic>
    </p:spTree>
    <p:extLst>
      <p:ext uri="{BB962C8B-B14F-4D97-AF65-F5344CB8AC3E}">
        <p14:creationId xmlns:p14="http://schemas.microsoft.com/office/powerpoint/2010/main" val="25006438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A8C4B4-3CC7-4F5D-B760-CA9B9C88084B}"/>
              </a:ext>
            </a:extLst>
          </p:cNvPr>
          <p:cNvSpPr>
            <a:spLocks noGrp="1"/>
          </p:cNvSpPr>
          <p:nvPr>
            <p:ph type="title"/>
          </p:nvPr>
        </p:nvSpPr>
        <p:spPr/>
        <p:txBody>
          <a:bodyPr/>
          <a:lstStyle/>
          <a:p>
            <a:r>
              <a:rPr lang="en-US" dirty="0"/>
              <a:t>Feature Exploration – Pair Grid to Detect Trends</a:t>
            </a:r>
          </a:p>
        </p:txBody>
      </p:sp>
      <p:pic>
        <p:nvPicPr>
          <p:cNvPr id="7" name="Picture 6">
            <a:extLst>
              <a:ext uri="{FF2B5EF4-FFF2-40B4-BE49-F238E27FC236}">
                <a16:creationId xmlns:a16="http://schemas.microsoft.com/office/drawing/2014/main" id="{F1F4F1DC-3D78-4E47-BEA7-71FE69296D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pic>
        <p:nvPicPr>
          <p:cNvPr id="5" name="Picture 4">
            <a:extLst>
              <a:ext uri="{FF2B5EF4-FFF2-40B4-BE49-F238E27FC236}">
                <a16:creationId xmlns:a16="http://schemas.microsoft.com/office/drawing/2014/main" id="{DC78461D-DD56-4909-AE74-A9AD3B5EB7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04136" y="2255777"/>
            <a:ext cx="3975001" cy="3921186"/>
          </a:xfrm>
          <a:prstGeom prst="rect">
            <a:avLst/>
          </a:prstGeom>
        </p:spPr>
      </p:pic>
      <p:pic>
        <p:nvPicPr>
          <p:cNvPr id="6" name="Picture 5">
            <a:extLst>
              <a:ext uri="{FF2B5EF4-FFF2-40B4-BE49-F238E27FC236}">
                <a16:creationId xmlns:a16="http://schemas.microsoft.com/office/drawing/2014/main" id="{49272700-CEAB-4A55-A233-E893F68057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127" y="975358"/>
            <a:ext cx="5543113" cy="5242988"/>
          </a:xfrm>
          <a:prstGeom prst="rect">
            <a:avLst/>
          </a:prstGeom>
        </p:spPr>
      </p:pic>
      <p:sp>
        <p:nvSpPr>
          <p:cNvPr id="8" name="TextBox 7">
            <a:extLst>
              <a:ext uri="{FF2B5EF4-FFF2-40B4-BE49-F238E27FC236}">
                <a16:creationId xmlns:a16="http://schemas.microsoft.com/office/drawing/2014/main" id="{D31A8B5E-F318-4A46-AD96-A969CBE3CECF}"/>
              </a:ext>
            </a:extLst>
          </p:cNvPr>
          <p:cNvSpPr txBox="1"/>
          <p:nvPr/>
        </p:nvSpPr>
        <p:spPr>
          <a:xfrm>
            <a:off x="6212642" y="993236"/>
            <a:ext cx="3241773" cy="646331"/>
          </a:xfrm>
          <a:prstGeom prst="rect">
            <a:avLst/>
          </a:prstGeom>
          <a:noFill/>
        </p:spPr>
        <p:txBody>
          <a:bodyPr wrap="square" rtlCol="0">
            <a:spAutoFit/>
          </a:bodyPr>
          <a:lstStyle/>
          <a:p>
            <a:r>
              <a:rPr lang="en-US" dirty="0"/>
              <a:t>4x4 Pair Grid to Show Detail</a:t>
            </a:r>
          </a:p>
          <a:p>
            <a:r>
              <a:rPr lang="en-US" dirty="0"/>
              <a:t>	Scatters and KDE</a:t>
            </a:r>
          </a:p>
        </p:txBody>
      </p:sp>
      <p:sp>
        <p:nvSpPr>
          <p:cNvPr id="10" name="TextBox 9">
            <a:extLst>
              <a:ext uri="{FF2B5EF4-FFF2-40B4-BE49-F238E27FC236}">
                <a16:creationId xmlns:a16="http://schemas.microsoft.com/office/drawing/2014/main" id="{4F1872AD-8AE9-4AAC-9CB4-8D8C7C2C2FEE}"/>
              </a:ext>
            </a:extLst>
          </p:cNvPr>
          <p:cNvSpPr txBox="1"/>
          <p:nvPr/>
        </p:nvSpPr>
        <p:spPr>
          <a:xfrm>
            <a:off x="7261405" y="1763006"/>
            <a:ext cx="3241773" cy="369332"/>
          </a:xfrm>
          <a:prstGeom prst="rect">
            <a:avLst/>
          </a:prstGeom>
          <a:noFill/>
        </p:spPr>
        <p:txBody>
          <a:bodyPr wrap="square" rtlCol="0">
            <a:spAutoFit/>
          </a:bodyPr>
          <a:lstStyle/>
          <a:p>
            <a:pPr algn="ctr"/>
            <a:r>
              <a:rPr lang="en-US" dirty="0"/>
              <a:t>Full 25x25 Pair Grid</a:t>
            </a:r>
          </a:p>
        </p:txBody>
      </p:sp>
      <p:cxnSp>
        <p:nvCxnSpPr>
          <p:cNvPr id="11" name="Straight Arrow Connector 10">
            <a:extLst>
              <a:ext uri="{FF2B5EF4-FFF2-40B4-BE49-F238E27FC236}">
                <a16:creationId xmlns:a16="http://schemas.microsoft.com/office/drawing/2014/main" id="{E5CEBD50-117F-44E5-81DE-45DDF9CEFF21}"/>
              </a:ext>
            </a:extLst>
          </p:cNvPr>
          <p:cNvCxnSpPr/>
          <p:nvPr/>
        </p:nvCxnSpPr>
        <p:spPr>
          <a:xfrm flipH="1">
            <a:off x="6117841" y="1470716"/>
            <a:ext cx="97437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F1B621D3-F45B-48CC-BB46-2B634CA728A3}"/>
              </a:ext>
            </a:extLst>
          </p:cNvPr>
          <p:cNvCxnSpPr/>
          <p:nvPr/>
        </p:nvCxnSpPr>
        <p:spPr>
          <a:xfrm>
            <a:off x="7833529" y="1846749"/>
            <a:ext cx="0" cy="3352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2268448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E0C10-F409-4102-AD8D-10C2CB423DD9}"/>
              </a:ext>
            </a:extLst>
          </p:cNvPr>
          <p:cNvSpPr>
            <a:spLocks noGrp="1"/>
          </p:cNvSpPr>
          <p:nvPr>
            <p:ph type="title"/>
          </p:nvPr>
        </p:nvSpPr>
        <p:spPr/>
        <p:txBody>
          <a:bodyPr/>
          <a:lstStyle/>
          <a:p>
            <a:r>
              <a:rPr lang="en-US" dirty="0"/>
              <a:t>Not All Features are Equally Influential</a:t>
            </a:r>
          </a:p>
        </p:txBody>
      </p:sp>
      <p:pic>
        <p:nvPicPr>
          <p:cNvPr id="4" name="Picture 3">
            <a:extLst>
              <a:ext uri="{FF2B5EF4-FFF2-40B4-BE49-F238E27FC236}">
                <a16:creationId xmlns:a16="http://schemas.microsoft.com/office/drawing/2014/main" id="{83A9FDAD-274E-4D15-9767-394DD28B89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972" y="1254031"/>
            <a:ext cx="11018728" cy="4624253"/>
          </a:xfrm>
          <a:prstGeom prst="rect">
            <a:avLst/>
          </a:prstGeom>
        </p:spPr>
      </p:pic>
    </p:spTree>
    <p:extLst>
      <p:ext uri="{BB962C8B-B14F-4D97-AF65-F5344CB8AC3E}">
        <p14:creationId xmlns:p14="http://schemas.microsoft.com/office/powerpoint/2010/main" val="37831083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6EA42-DE74-4E67-A396-A68A5AE1AD43}"/>
              </a:ext>
            </a:extLst>
          </p:cNvPr>
          <p:cNvSpPr>
            <a:spLocks noGrp="1"/>
          </p:cNvSpPr>
          <p:nvPr>
            <p:ph type="title"/>
          </p:nvPr>
        </p:nvSpPr>
        <p:spPr/>
        <p:txBody>
          <a:bodyPr/>
          <a:lstStyle/>
          <a:p>
            <a:r>
              <a:rPr lang="en-US" dirty="0"/>
              <a:t>Prototype Binary Classification Models</a:t>
            </a:r>
          </a:p>
        </p:txBody>
      </p:sp>
      <p:sp>
        <p:nvSpPr>
          <p:cNvPr id="3" name="Content Placeholder 2">
            <a:extLst>
              <a:ext uri="{FF2B5EF4-FFF2-40B4-BE49-F238E27FC236}">
                <a16:creationId xmlns:a16="http://schemas.microsoft.com/office/drawing/2014/main" id="{D525FBFD-2FA4-4D3B-99F2-42E3C44EC5A5}"/>
              </a:ext>
            </a:extLst>
          </p:cNvPr>
          <p:cNvSpPr>
            <a:spLocks noGrp="1"/>
          </p:cNvSpPr>
          <p:nvPr>
            <p:ph idx="1"/>
          </p:nvPr>
        </p:nvSpPr>
        <p:spPr/>
        <p:txBody>
          <a:bodyPr/>
          <a:lstStyle/>
          <a:p>
            <a:pPr marL="0" indent="0">
              <a:buNone/>
            </a:pPr>
            <a:r>
              <a:rPr lang="en-US" dirty="0"/>
              <a:t>At the root of the task is building a Machine Learning model capable of binary classification and this also equally adept at handling unbalanced classes.</a:t>
            </a:r>
            <a:br>
              <a:rPr lang="en-US" dirty="0"/>
            </a:br>
            <a:endParaRPr lang="en-US" dirty="0"/>
          </a:p>
          <a:p>
            <a:r>
              <a:rPr lang="en-US" dirty="0"/>
              <a:t>k-Nearest Neighbors (k-NN)</a:t>
            </a:r>
          </a:p>
          <a:p>
            <a:pPr lvl="1"/>
            <a:r>
              <a:rPr lang="en-US" dirty="0"/>
              <a:t>Monte Carlo over k parameter</a:t>
            </a:r>
          </a:p>
          <a:p>
            <a:r>
              <a:rPr lang="en-US" dirty="0"/>
              <a:t>Support Vector Machines (SVM)</a:t>
            </a:r>
          </a:p>
          <a:p>
            <a:pPr lvl="1"/>
            <a:r>
              <a:rPr lang="en-US" dirty="0"/>
              <a:t>Radial Basis Function (</a:t>
            </a:r>
            <a:r>
              <a:rPr lang="en-US" dirty="0" err="1"/>
              <a:t>rbf</a:t>
            </a:r>
            <a:r>
              <a:rPr lang="en-US" dirty="0"/>
              <a:t>) kernel and Monte Carlo over gamma parameter. </a:t>
            </a:r>
          </a:p>
          <a:p>
            <a:r>
              <a:rPr lang="en-US" dirty="0"/>
              <a:t>Random Forest Decision Trees (RF)</a:t>
            </a:r>
          </a:p>
          <a:p>
            <a:pPr lvl="1"/>
            <a:r>
              <a:rPr lang="en-US" dirty="0"/>
              <a:t>Regarded for handling unbalanced data when tuned properly.</a:t>
            </a:r>
          </a:p>
          <a:p>
            <a:r>
              <a:rPr lang="en-US" dirty="0"/>
              <a:t>Light Gradient Boosting Framework (</a:t>
            </a:r>
            <a:r>
              <a:rPr lang="en-US" dirty="0" err="1"/>
              <a:t>LightGBM</a:t>
            </a:r>
            <a:r>
              <a:rPr lang="en-US" dirty="0"/>
              <a:t>)</a:t>
            </a:r>
          </a:p>
          <a:p>
            <a:pPr lvl="1"/>
            <a:r>
              <a:rPr lang="en-US" dirty="0"/>
              <a:t>Powerful, tree-based learning algorithm that grows vertically (leaf-wise)</a:t>
            </a:r>
          </a:p>
          <a:p>
            <a:pPr lvl="1"/>
            <a:r>
              <a:rPr lang="en-US" dirty="0"/>
              <a:t>Sensitive to overfitting on small data sets (&lt;10,000 data points) </a:t>
            </a:r>
          </a:p>
          <a:p>
            <a:pPr lvl="1"/>
            <a:r>
              <a:rPr lang="en-US" dirty="0"/>
              <a:t>In binary classification, model returns probability that a sample belongs to the positive class.</a:t>
            </a:r>
          </a:p>
        </p:txBody>
      </p:sp>
      <p:pic>
        <p:nvPicPr>
          <p:cNvPr id="4" name="Picture 3">
            <a:extLst>
              <a:ext uri="{FF2B5EF4-FFF2-40B4-BE49-F238E27FC236}">
                <a16:creationId xmlns:a16="http://schemas.microsoft.com/office/drawing/2014/main" id="{E99B8B01-D381-42CB-924E-DC2B0A3CD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39189568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0741B-D271-4214-85E0-DC7BD44E9F5E}"/>
              </a:ext>
            </a:extLst>
          </p:cNvPr>
          <p:cNvSpPr>
            <a:spLocks noGrp="1"/>
          </p:cNvSpPr>
          <p:nvPr>
            <p:ph type="title"/>
          </p:nvPr>
        </p:nvSpPr>
        <p:spPr/>
        <p:txBody>
          <a:bodyPr/>
          <a:lstStyle/>
          <a:p>
            <a:r>
              <a:rPr lang="en-US" dirty="0"/>
              <a:t>Evaluate Model Performance with MCC</a:t>
            </a:r>
          </a:p>
        </p:txBody>
      </p:sp>
      <p:sp>
        <p:nvSpPr>
          <p:cNvPr id="3" name="Content Placeholder 2">
            <a:extLst>
              <a:ext uri="{FF2B5EF4-FFF2-40B4-BE49-F238E27FC236}">
                <a16:creationId xmlns:a16="http://schemas.microsoft.com/office/drawing/2014/main" id="{163B1B22-775E-46C0-9FA9-5ACAC502F87C}"/>
              </a:ext>
            </a:extLst>
          </p:cNvPr>
          <p:cNvSpPr>
            <a:spLocks noGrp="1"/>
          </p:cNvSpPr>
          <p:nvPr>
            <p:ph idx="1"/>
          </p:nvPr>
        </p:nvSpPr>
        <p:spPr/>
        <p:txBody>
          <a:bodyPr/>
          <a:lstStyle/>
          <a:p>
            <a:r>
              <a:rPr lang="en-US" dirty="0"/>
              <a:t>Model performance is evaluated using Matthews Correlation Coefficient (MCC) between the predicted and observed response. The MCC is given by:</a:t>
            </a:r>
            <a:br>
              <a:rPr lang="en-US" dirty="0"/>
            </a:br>
            <a:br>
              <a:rPr lang="en-US" dirty="0"/>
            </a:br>
            <a:br>
              <a:rPr lang="en-US" dirty="0"/>
            </a:br>
            <a:br>
              <a:rPr lang="en-US" dirty="0"/>
            </a:br>
            <a:br>
              <a:rPr lang="en-US" dirty="0"/>
            </a:br>
            <a:br>
              <a:rPr lang="en-US" dirty="0"/>
            </a:br>
            <a:r>
              <a:rPr lang="en-US" dirty="0"/>
              <a:t>where TP is the number of true positives, TN the number of true negatives, FP the number of false positives, and FN the number of false negatives.</a:t>
            </a:r>
          </a:p>
          <a:p>
            <a:endParaRPr lang="en-US" dirty="0"/>
          </a:p>
          <a:p>
            <a:r>
              <a:rPr lang="en-US" dirty="0"/>
              <a:t>Matthews Correlation Coefficient is an apt metric to assess a binary classification model, especially one with a highly unbalanced class where metrics like accuracy, precision, and recall don’t adequately capture the effectiveness of a model.</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C9ABF4F-92F0-4A4C-92EF-5B99E0C9F1D0}"/>
                  </a:ext>
                </a:extLst>
              </p:cNvPr>
              <p:cNvSpPr/>
              <p:nvPr/>
            </p:nvSpPr>
            <p:spPr>
              <a:xfrm>
                <a:off x="2452214" y="2150230"/>
                <a:ext cx="7287572" cy="964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𝑀𝐶𝐶</m:t>
                      </m:r>
                      <m:r>
                        <a:rPr lang="en-US" sz="2400" i="0">
                          <a:latin typeface="Cambria Math" panose="02040503050406030204" pitchFamily="18" charset="0"/>
                        </a:rPr>
                        <m:t>= </m:t>
                      </m:r>
                      <m:f>
                        <m:fPr>
                          <m:ctrlPr>
                            <a:rPr lang="en-US" sz="2400" i="1">
                              <a:latin typeface="Cambria Math" panose="02040503050406030204" pitchFamily="18" charset="0"/>
                            </a:rPr>
                          </m:ctrlPr>
                        </m:fPr>
                        <m:num>
                          <m:d>
                            <m:dPr>
                              <m:ctrlPr>
                                <a:rPr lang="en-US" sz="2400" i="1">
                                  <a:latin typeface="Cambria Math" panose="02040503050406030204" pitchFamily="18" charset="0"/>
                                </a:rPr>
                              </m:ctrlPr>
                            </m:dPr>
                            <m:e>
                              <m:r>
                                <a:rPr lang="en-US" sz="2400" i="1">
                                  <a:latin typeface="Cambria Math" panose="02040503050406030204" pitchFamily="18" charset="0"/>
                                </a:rPr>
                                <m:t>𝑇𝑃</m:t>
                              </m:r>
                              <m:r>
                                <a:rPr lang="en-US" sz="2400" i="0">
                                  <a:latin typeface="Cambria Math" panose="02040503050406030204" pitchFamily="18" charset="0"/>
                                </a:rPr>
                                <m:t>∗</m:t>
                              </m:r>
                              <m:r>
                                <a:rPr lang="en-US" sz="2400" i="1">
                                  <a:latin typeface="Cambria Math" panose="02040503050406030204" pitchFamily="18" charset="0"/>
                                </a:rPr>
                                <m:t>𝑇𝑁</m:t>
                              </m:r>
                            </m:e>
                          </m:d>
                          <m:r>
                            <a:rPr lang="en-US" sz="2400" i="0">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𝐹𝑃</m:t>
                              </m:r>
                              <m:r>
                                <a:rPr lang="en-US" sz="2400" i="0">
                                  <a:latin typeface="Cambria Math" panose="02040503050406030204" pitchFamily="18" charset="0"/>
                                </a:rPr>
                                <m:t>∗</m:t>
                              </m:r>
                              <m:r>
                                <a:rPr lang="en-US" sz="2400" i="1">
                                  <a:latin typeface="Cambria Math" panose="02040503050406030204" pitchFamily="18" charset="0"/>
                                </a:rPr>
                                <m:t>𝐹𝑁</m:t>
                              </m:r>
                            </m:e>
                          </m:d>
                        </m:num>
                        <m:den>
                          <m:rad>
                            <m:radPr>
                              <m:degHide m:val="on"/>
                              <m:ctrlPr>
                                <a:rPr lang="en-US" sz="2400" i="1">
                                  <a:latin typeface="Cambria Math" panose="02040503050406030204" pitchFamily="18" charset="0"/>
                                </a:rPr>
                              </m:ctrlPr>
                            </m:radPr>
                            <m:deg/>
                            <m:e>
                              <m:d>
                                <m:dPr>
                                  <m:ctrlPr>
                                    <a:rPr lang="en-US" sz="2400" i="1">
                                      <a:latin typeface="Cambria Math" panose="02040503050406030204" pitchFamily="18" charset="0"/>
                                    </a:rPr>
                                  </m:ctrlPr>
                                </m:dPr>
                                <m:e>
                                  <m:r>
                                    <a:rPr lang="en-US" sz="2400" i="1">
                                      <a:latin typeface="Cambria Math" panose="02040503050406030204" pitchFamily="18" charset="0"/>
                                    </a:rPr>
                                    <m:t>𝑇𝑃</m:t>
                                  </m:r>
                                  <m:r>
                                    <a:rPr lang="en-US" sz="2400" i="0">
                                      <a:latin typeface="Cambria Math" panose="02040503050406030204" pitchFamily="18" charset="0"/>
                                    </a:rPr>
                                    <m:t>+</m:t>
                                  </m:r>
                                  <m:r>
                                    <a:rPr lang="en-US" sz="2400" i="1">
                                      <a:latin typeface="Cambria Math" panose="02040503050406030204" pitchFamily="18" charset="0"/>
                                    </a:rPr>
                                    <m:t>𝐹𝑃</m:t>
                                  </m:r>
                                </m:e>
                              </m:d>
                              <m:d>
                                <m:dPr>
                                  <m:ctrlPr>
                                    <a:rPr lang="en-US" sz="2400" i="1">
                                      <a:latin typeface="Cambria Math" panose="02040503050406030204" pitchFamily="18" charset="0"/>
                                    </a:rPr>
                                  </m:ctrlPr>
                                </m:dPr>
                                <m:e>
                                  <m:r>
                                    <a:rPr lang="en-US" sz="2400" i="1">
                                      <a:latin typeface="Cambria Math" panose="02040503050406030204" pitchFamily="18" charset="0"/>
                                    </a:rPr>
                                    <m:t>𝑇𝑃</m:t>
                                  </m:r>
                                  <m:r>
                                    <a:rPr lang="en-US" sz="2400" i="0">
                                      <a:latin typeface="Cambria Math" panose="02040503050406030204" pitchFamily="18" charset="0"/>
                                    </a:rPr>
                                    <m:t>+</m:t>
                                  </m:r>
                                  <m:r>
                                    <a:rPr lang="en-US" sz="2400" i="1">
                                      <a:latin typeface="Cambria Math" panose="02040503050406030204" pitchFamily="18" charset="0"/>
                                    </a:rPr>
                                    <m:t>𝐹𝑁</m:t>
                                  </m:r>
                                </m:e>
                              </m:d>
                              <m:d>
                                <m:dPr>
                                  <m:ctrlPr>
                                    <a:rPr lang="en-US" sz="2400" i="1">
                                      <a:latin typeface="Cambria Math" panose="02040503050406030204" pitchFamily="18" charset="0"/>
                                    </a:rPr>
                                  </m:ctrlPr>
                                </m:dPr>
                                <m:e>
                                  <m:r>
                                    <a:rPr lang="en-US" sz="2400" i="1">
                                      <a:latin typeface="Cambria Math" panose="02040503050406030204" pitchFamily="18" charset="0"/>
                                    </a:rPr>
                                    <m:t>𝑇𝑁</m:t>
                                  </m:r>
                                  <m:r>
                                    <a:rPr lang="en-US" sz="2400" i="0">
                                      <a:latin typeface="Cambria Math" panose="02040503050406030204" pitchFamily="18" charset="0"/>
                                    </a:rPr>
                                    <m:t>+</m:t>
                                  </m:r>
                                  <m:r>
                                    <a:rPr lang="en-US" sz="2400" i="1">
                                      <a:latin typeface="Cambria Math" panose="02040503050406030204" pitchFamily="18" charset="0"/>
                                    </a:rPr>
                                    <m:t>𝐹𝑃</m:t>
                                  </m:r>
                                </m:e>
                              </m:d>
                              <m:d>
                                <m:dPr>
                                  <m:ctrlPr>
                                    <a:rPr lang="en-US" sz="2400" i="1">
                                      <a:latin typeface="Cambria Math" panose="02040503050406030204" pitchFamily="18" charset="0"/>
                                    </a:rPr>
                                  </m:ctrlPr>
                                </m:dPr>
                                <m:e>
                                  <m:r>
                                    <a:rPr lang="en-US" sz="2400" i="1">
                                      <a:latin typeface="Cambria Math" panose="02040503050406030204" pitchFamily="18" charset="0"/>
                                    </a:rPr>
                                    <m:t>𝑇𝑁</m:t>
                                  </m:r>
                                  <m:r>
                                    <a:rPr lang="en-US" sz="2400" i="0">
                                      <a:latin typeface="Cambria Math" panose="02040503050406030204" pitchFamily="18" charset="0"/>
                                    </a:rPr>
                                    <m:t>+</m:t>
                                  </m:r>
                                  <m:r>
                                    <a:rPr lang="en-US" sz="2400" i="1">
                                      <a:latin typeface="Cambria Math" panose="02040503050406030204" pitchFamily="18" charset="0"/>
                                    </a:rPr>
                                    <m:t>𝐹𝑁</m:t>
                                  </m:r>
                                </m:e>
                              </m:d>
                            </m:e>
                          </m:rad>
                        </m:den>
                      </m:f>
                    </m:oMath>
                  </m:oMathPara>
                </a14:m>
                <a:endParaRPr lang="en-US" sz="2400" dirty="0"/>
              </a:p>
            </p:txBody>
          </p:sp>
        </mc:Choice>
        <mc:Fallback xmlns="">
          <p:sp>
            <p:nvSpPr>
              <p:cNvPr id="4" name="Rectangle 3">
                <a:extLst>
                  <a:ext uri="{FF2B5EF4-FFF2-40B4-BE49-F238E27FC236}">
                    <a16:creationId xmlns:a16="http://schemas.microsoft.com/office/drawing/2014/main" id="{FC9ABF4F-92F0-4A4C-92EF-5B99E0C9F1D0}"/>
                  </a:ext>
                </a:extLst>
              </p:cNvPr>
              <p:cNvSpPr>
                <a:spLocks noRot="1" noChangeAspect="1" noMove="1" noResize="1" noEditPoints="1" noAdjustHandles="1" noChangeArrowheads="1" noChangeShapeType="1" noTextEdit="1"/>
              </p:cNvSpPr>
              <p:nvPr/>
            </p:nvSpPr>
            <p:spPr>
              <a:xfrm>
                <a:off x="2452214" y="2150230"/>
                <a:ext cx="7287572" cy="964110"/>
              </a:xfrm>
              <a:prstGeom prst="rect">
                <a:avLst/>
              </a:prstGeom>
              <a:blipFill>
                <a:blip r:embed="rId3"/>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A71E023-56F8-480C-BFFE-1B7A2AC7F8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40261166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72FCD6EB-F130-4901-AF6A-98895555E654}"/>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58775" y="2075155"/>
            <a:ext cx="5661025" cy="3407211"/>
          </a:xfrm>
        </p:spPr>
      </p:pic>
      <p:pic>
        <p:nvPicPr>
          <p:cNvPr id="10" name="Content Placeholder 9">
            <a:extLst>
              <a:ext uri="{FF2B5EF4-FFF2-40B4-BE49-F238E27FC236}">
                <a16:creationId xmlns:a16="http://schemas.microsoft.com/office/drawing/2014/main" id="{6ACB14E9-61F8-49D4-BDDF-08326B8D28FE}"/>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2075155"/>
            <a:ext cx="5661025" cy="3407211"/>
          </a:xfrm>
        </p:spPr>
      </p:pic>
      <p:sp>
        <p:nvSpPr>
          <p:cNvPr id="4" name="Title 3">
            <a:extLst>
              <a:ext uri="{FF2B5EF4-FFF2-40B4-BE49-F238E27FC236}">
                <a16:creationId xmlns:a16="http://schemas.microsoft.com/office/drawing/2014/main" id="{F82C2A84-F426-416B-A244-E722AC1D3B97}"/>
              </a:ext>
            </a:extLst>
          </p:cNvPr>
          <p:cNvSpPr>
            <a:spLocks noGrp="1"/>
          </p:cNvSpPr>
          <p:nvPr>
            <p:ph type="title"/>
          </p:nvPr>
        </p:nvSpPr>
        <p:spPr/>
        <p:txBody>
          <a:bodyPr/>
          <a:lstStyle/>
          <a:p>
            <a:r>
              <a:rPr lang="en-US" dirty="0"/>
              <a:t>Concerns with Training/Test Splits on Unbalanced Data</a:t>
            </a:r>
          </a:p>
        </p:txBody>
      </p:sp>
      <p:sp>
        <p:nvSpPr>
          <p:cNvPr id="11" name="Rectangle 10">
            <a:extLst>
              <a:ext uri="{FF2B5EF4-FFF2-40B4-BE49-F238E27FC236}">
                <a16:creationId xmlns:a16="http://schemas.microsoft.com/office/drawing/2014/main" id="{2EE6B88A-BCC0-49B6-BCC4-A0BEE42A4C35}"/>
              </a:ext>
            </a:extLst>
          </p:cNvPr>
          <p:cNvSpPr/>
          <p:nvPr/>
        </p:nvSpPr>
        <p:spPr>
          <a:xfrm>
            <a:off x="478971" y="1298194"/>
            <a:ext cx="11286309"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Perform Monte Carlo trials that vary the </a:t>
            </a:r>
            <a:r>
              <a:rPr lang="en-US" dirty="0" err="1">
                <a:latin typeface="Consolas" panose="020B0609020204030204" pitchFamily="49" charset="0"/>
              </a:rPr>
              <a:t>random_state</a:t>
            </a:r>
            <a:r>
              <a:rPr lang="en-US" dirty="0">
                <a:latin typeface="Consolas" panose="020B0609020204030204" pitchFamily="49" charset="0"/>
              </a:rPr>
              <a:t> </a:t>
            </a:r>
            <a:r>
              <a:rPr lang="en-US" dirty="0">
                <a:latin typeface="Arial" panose="020B0604020202020204" pitchFamily="34" charset="0"/>
                <a:cs typeface="Arial" panose="020B0604020202020204" pitchFamily="34" charset="0"/>
              </a:rPr>
              <a:t>and </a:t>
            </a:r>
            <a:r>
              <a:rPr lang="en-US" dirty="0" err="1">
                <a:latin typeface="Consolas" panose="020B0609020204030204" pitchFamily="49" charset="0"/>
                <a:cs typeface="Arial" panose="020B0604020202020204" pitchFamily="34" charset="0"/>
              </a:rPr>
              <a:t>test_size</a:t>
            </a:r>
            <a:r>
              <a:rPr lang="en-US" dirty="0">
                <a:latin typeface="Consolas" panose="020B0609020204030204" pitchFamily="49" charset="0"/>
                <a:cs typeface="Arial" panose="020B0604020202020204" pitchFamily="34" charset="0"/>
              </a:rPr>
              <a:t> </a:t>
            </a:r>
            <a:r>
              <a:rPr lang="en-US" dirty="0">
                <a:latin typeface="Arial" panose="020B0604020202020204" pitchFamily="34" charset="0"/>
                <a:cs typeface="Arial" panose="020B0604020202020204" pitchFamily="34" charset="0"/>
              </a:rPr>
              <a:t>parameters in </a:t>
            </a:r>
            <a:r>
              <a:rPr lang="en-US" dirty="0" err="1">
                <a:latin typeface="Arial" panose="020B0604020202020204" pitchFamily="34" charset="0"/>
                <a:cs typeface="Arial" panose="020B0604020202020204" pitchFamily="34" charset="0"/>
              </a:rPr>
              <a:t>sklearn’s</a:t>
            </a:r>
            <a:r>
              <a:rPr lang="en-US" dirty="0">
                <a:latin typeface="Arial" panose="020B0604020202020204" pitchFamily="34" charset="0"/>
                <a:cs typeface="Arial" panose="020B0604020202020204" pitchFamily="34" charset="0"/>
              </a:rPr>
              <a:t> </a:t>
            </a:r>
            <a:r>
              <a:rPr lang="en-US" dirty="0" err="1">
                <a:latin typeface="Consolas" panose="020B0609020204030204" pitchFamily="49" charset="0"/>
              </a:rPr>
              <a:t>train_test_split</a:t>
            </a:r>
            <a:r>
              <a:rPr lang="en-US" dirty="0">
                <a:latin typeface="Consolas" panose="020B0609020204030204" pitchFamily="49" charset="0"/>
              </a:rPr>
              <a:t> </a:t>
            </a:r>
            <a:r>
              <a:rPr lang="en-US" dirty="0">
                <a:latin typeface="Arial" panose="020B0604020202020204" pitchFamily="34" charset="0"/>
                <a:cs typeface="Arial" panose="020B0604020202020204" pitchFamily="34" charset="0"/>
              </a:rPr>
              <a:t>function and assess the impact of different thresholds on performance.</a:t>
            </a:r>
          </a:p>
        </p:txBody>
      </p:sp>
      <p:sp>
        <p:nvSpPr>
          <p:cNvPr id="12" name="Rectangle 11">
            <a:extLst>
              <a:ext uri="{FF2B5EF4-FFF2-40B4-BE49-F238E27FC236}">
                <a16:creationId xmlns:a16="http://schemas.microsoft.com/office/drawing/2014/main" id="{E67D079E-9D79-4BC9-9217-C211FF8BBA12}"/>
              </a:ext>
            </a:extLst>
          </p:cNvPr>
          <p:cNvSpPr/>
          <p:nvPr/>
        </p:nvSpPr>
        <p:spPr>
          <a:xfrm>
            <a:off x="478971" y="5486100"/>
            <a:ext cx="11354254"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goal is to find and set thresholds for Peak Detection and Fault Classification that routinely yield higher Matthews Correlation Coefficient scores and are robust to varied divisions of the training data.</a:t>
            </a:r>
          </a:p>
        </p:txBody>
      </p:sp>
      <p:pic>
        <p:nvPicPr>
          <p:cNvPr id="13" name="Picture 12">
            <a:extLst>
              <a:ext uri="{FF2B5EF4-FFF2-40B4-BE49-F238E27FC236}">
                <a16:creationId xmlns:a16="http://schemas.microsoft.com/office/drawing/2014/main" id="{212EE653-71E4-4B27-BE2A-97F17105BA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3998816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2D327-F200-44A1-83FD-F31AA484C876}"/>
              </a:ext>
            </a:extLst>
          </p:cNvPr>
          <p:cNvSpPr>
            <a:spLocks noGrp="1"/>
          </p:cNvSpPr>
          <p:nvPr>
            <p:ph type="title"/>
          </p:nvPr>
        </p:nvSpPr>
        <p:spPr/>
        <p:txBody>
          <a:bodyPr/>
          <a:lstStyle/>
          <a:p>
            <a:r>
              <a:rPr lang="en-US" dirty="0"/>
              <a:t>Revisiting Random Forest – Tuning for Unbalanced Classes</a:t>
            </a:r>
          </a:p>
        </p:txBody>
      </p:sp>
      <p:sp>
        <p:nvSpPr>
          <p:cNvPr id="3" name="Content Placeholder 2">
            <a:extLst>
              <a:ext uri="{FF2B5EF4-FFF2-40B4-BE49-F238E27FC236}">
                <a16:creationId xmlns:a16="http://schemas.microsoft.com/office/drawing/2014/main" id="{7AECF934-9892-4A47-B1A2-472C132CF2A2}"/>
              </a:ext>
            </a:extLst>
          </p:cNvPr>
          <p:cNvSpPr>
            <a:spLocks noGrp="1"/>
          </p:cNvSpPr>
          <p:nvPr>
            <p:ph idx="1"/>
          </p:nvPr>
        </p:nvSpPr>
        <p:spPr>
          <a:xfrm>
            <a:off x="358140" y="1280160"/>
            <a:ext cx="11506200" cy="4896803"/>
          </a:xfrm>
        </p:spPr>
        <p:txBody>
          <a:bodyPr/>
          <a:lstStyle/>
          <a:p>
            <a:pPr>
              <a:spcBef>
                <a:spcPts val="1800"/>
              </a:spcBef>
            </a:pPr>
            <a:r>
              <a:rPr lang="en-US" dirty="0"/>
              <a:t>Use Ensemble k-Fold Cross-Validation</a:t>
            </a:r>
          </a:p>
          <a:p>
            <a:pPr lvl="1"/>
            <a:r>
              <a:rPr lang="en-US" dirty="0"/>
              <a:t>Splits the data into k parts, Take k-1 parts as training data and 1 part for validation</a:t>
            </a:r>
          </a:p>
          <a:p>
            <a:pPr lvl="1"/>
            <a:r>
              <a:rPr lang="en-US" dirty="0"/>
              <a:t>Train and predict with the model k times over, holding out a different part each time. </a:t>
            </a:r>
          </a:p>
          <a:p>
            <a:pPr lvl="1"/>
            <a:r>
              <a:rPr lang="en-US" dirty="0"/>
              <a:t>Ensemble output produces probability of sample belonging to a class, not assignment</a:t>
            </a:r>
          </a:p>
          <a:p>
            <a:pPr lvl="1"/>
            <a:r>
              <a:rPr lang="en-US" dirty="0"/>
              <a:t>Average and use the prediction probabilities from the k scores to assign a class</a:t>
            </a:r>
          </a:p>
          <a:p>
            <a:pPr>
              <a:spcBef>
                <a:spcPts val="1800"/>
              </a:spcBef>
            </a:pPr>
            <a:r>
              <a:rPr lang="en-US" dirty="0"/>
              <a:t>Set and Tune Class Weights</a:t>
            </a:r>
          </a:p>
          <a:p>
            <a:pPr lvl="1"/>
            <a:r>
              <a:rPr lang="en-US" dirty="0"/>
              <a:t>Enables cost-sensitive learning to remove a bias favoring the dominant class</a:t>
            </a:r>
          </a:p>
          <a:p>
            <a:pPr lvl="1"/>
            <a:r>
              <a:rPr lang="en-US" dirty="0"/>
              <a:t>Impose a costly penalty on minority class misclassification</a:t>
            </a:r>
          </a:p>
          <a:p>
            <a:pPr lvl="1"/>
            <a:r>
              <a:rPr lang="en-US" dirty="0"/>
              <a:t>Initially set weights based on ratios of data points in each class</a:t>
            </a:r>
          </a:p>
          <a:p>
            <a:pPr lvl="1"/>
            <a:r>
              <a:rPr lang="en-US" dirty="0"/>
              <a:t>Iterations on tailoring the weights can improve model performance</a:t>
            </a:r>
          </a:p>
          <a:p>
            <a:pPr>
              <a:spcBef>
                <a:spcPts val="1800"/>
              </a:spcBef>
            </a:pPr>
            <a:r>
              <a:rPr lang="en-US" dirty="0"/>
              <a:t>Adjust Thresholds on Classification Probabilities to Over/Under Predict a Class</a:t>
            </a:r>
          </a:p>
          <a:p>
            <a:pPr lvl="1"/>
            <a:r>
              <a:rPr lang="en-US" dirty="0"/>
              <a:t>Another method to improve minority class performance </a:t>
            </a:r>
          </a:p>
          <a:p>
            <a:pPr lvl="1"/>
            <a:r>
              <a:rPr lang="en-US" dirty="0"/>
              <a:t>Adjust probability thresholds for making a classification</a:t>
            </a:r>
          </a:p>
          <a:p>
            <a:endParaRPr lang="en-US" dirty="0"/>
          </a:p>
        </p:txBody>
      </p:sp>
      <p:pic>
        <p:nvPicPr>
          <p:cNvPr id="4" name="Picture 3">
            <a:extLst>
              <a:ext uri="{FF2B5EF4-FFF2-40B4-BE49-F238E27FC236}">
                <a16:creationId xmlns:a16="http://schemas.microsoft.com/office/drawing/2014/main" id="{EF268DE2-C786-443B-AC61-A8B2349702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26218509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CD767-5088-4C31-A142-75461EACE520}"/>
              </a:ext>
            </a:extLst>
          </p:cNvPr>
          <p:cNvSpPr>
            <a:spLocks noGrp="1"/>
          </p:cNvSpPr>
          <p:nvPr>
            <p:ph type="title"/>
          </p:nvPr>
        </p:nvSpPr>
        <p:spPr/>
        <p:txBody>
          <a:bodyPr/>
          <a:lstStyle/>
          <a:p>
            <a:r>
              <a:rPr lang="en-US" dirty="0"/>
              <a:t>Use k-Fold CV to Ensure Model Robustness to Test/Train Splits</a:t>
            </a:r>
          </a:p>
        </p:txBody>
      </p:sp>
      <p:sp>
        <p:nvSpPr>
          <p:cNvPr id="3" name="Content Placeholder 2">
            <a:extLst>
              <a:ext uri="{FF2B5EF4-FFF2-40B4-BE49-F238E27FC236}">
                <a16:creationId xmlns:a16="http://schemas.microsoft.com/office/drawing/2014/main" id="{6D8CE750-C0CC-43EC-8E65-5522F65C5A76}"/>
              </a:ext>
            </a:extLst>
          </p:cNvPr>
          <p:cNvSpPr>
            <a:spLocks noGrp="1"/>
          </p:cNvSpPr>
          <p:nvPr>
            <p:ph idx="1"/>
          </p:nvPr>
        </p:nvSpPr>
        <p:spPr>
          <a:xfrm>
            <a:off x="358140" y="1416817"/>
            <a:ext cx="11506200" cy="1723209"/>
          </a:xfrm>
        </p:spPr>
        <p:txBody>
          <a:bodyPr/>
          <a:lstStyle/>
          <a:p>
            <a:r>
              <a:rPr lang="en-US" sz="2000" dirty="0"/>
              <a:t>Use Ensemble k-Fold Cross-Validation to Validate Model Robustness to Test-Train Splits</a:t>
            </a:r>
          </a:p>
          <a:p>
            <a:pPr lvl="1"/>
            <a:r>
              <a:rPr lang="en-US" sz="1800" dirty="0"/>
              <a:t>Splits the data into k parts, Take k-1 parts as training data and 1 part for validation</a:t>
            </a:r>
          </a:p>
          <a:p>
            <a:pPr lvl="1"/>
            <a:r>
              <a:rPr lang="en-US" sz="1800" dirty="0"/>
              <a:t>Train and predict with the model k times over, holding out a different part each time. </a:t>
            </a:r>
          </a:p>
          <a:p>
            <a:pPr lvl="1"/>
            <a:r>
              <a:rPr lang="en-US" sz="1800" dirty="0"/>
              <a:t>Ensemble output produces probability of sample belonging to a class, not assignment</a:t>
            </a:r>
          </a:p>
          <a:p>
            <a:pPr lvl="1"/>
            <a:r>
              <a:rPr lang="en-US" sz="1800" dirty="0"/>
              <a:t>Average and use the prediction probabilities from the k scores to assign a class</a:t>
            </a:r>
          </a:p>
          <a:p>
            <a:endParaRPr lang="en-US" dirty="0"/>
          </a:p>
        </p:txBody>
      </p:sp>
      <p:grpSp>
        <p:nvGrpSpPr>
          <p:cNvPr id="4" name="Group 3">
            <a:extLst>
              <a:ext uri="{FF2B5EF4-FFF2-40B4-BE49-F238E27FC236}">
                <a16:creationId xmlns:a16="http://schemas.microsoft.com/office/drawing/2014/main" id="{C0C4C712-150C-448A-BD05-D0FF4DD4607F}"/>
              </a:ext>
            </a:extLst>
          </p:cNvPr>
          <p:cNvGrpSpPr/>
          <p:nvPr/>
        </p:nvGrpSpPr>
        <p:grpSpPr>
          <a:xfrm>
            <a:off x="1135380" y="3327048"/>
            <a:ext cx="3860800" cy="2641589"/>
            <a:chOff x="2596080" y="3498169"/>
            <a:chExt cx="3860800" cy="2641589"/>
          </a:xfrm>
        </p:grpSpPr>
        <p:sp>
          <p:nvSpPr>
            <p:cNvPr id="5" name="Rectangle 4">
              <a:extLst>
                <a:ext uri="{FF2B5EF4-FFF2-40B4-BE49-F238E27FC236}">
                  <a16:creationId xmlns:a16="http://schemas.microsoft.com/office/drawing/2014/main" id="{3224DDC4-A14A-4393-BC16-52AD2B23B57F}"/>
                </a:ext>
              </a:extLst>
            </p:cNvPr>
            <p:cNvSpPr/>
            <p:nvPr/>
          </p:nvSpPr>
          <p:spPr>
            <a:xfrm>
              <a:off x="2596080" y="3853770"/>
              <a:ext cx="772160" cy="294640"/>
            </a:xfrm>
            <a:prstGeom prst="rect">
              <a:avLst/>
            </a:prstGeom>
            <a:solidFill>
              <a:srgbClr val="51AC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p>
          </p:txBody>
        </p:sp>
        <p:sp>
          <p:nvSpPr>
            <p:cNvPr id="6" name="Rectangle 5">
              <a:extLst>
                <a:ext uri="{FF2B5EF4-FFF2-40B4-BE49-F238E27FC236}">
                  <a16:creationId xmlns:a16="http://schemas.microsoft.com/office/drawing/2014/main" id="{E436B18B-ADF8-48A3-A4F2-4983AAACEFA3}"/>
                </a:ext>
              </a:extLst>
            </p:cNvPr>
            <p:cNvSpPr/>
            <p:nvPr/>
          </p:nvSpPr>
          <p:spPr>
            <a:xfrm>
              <a:off x="3368240" y="3853770"/>
              <a:ext cx="772160" cy="294640"/>
            </a:xfrm>
            <a:prstGeom prst="rect">
              <a:avLst/>
            </a:prstGeom>
            <a:solidFill>
              <a:srgbClr val="51AC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endParaRPr lang="en-US" dirty="0"/>
            </a:p>
          </p:txBody>
        </p:sp>
        <p:sp>
          <p:nvSpPr>
            <p:cNvPr id="7" name="Rectangle 6">
              <a:extLst>
                <a:ext uri="{FF2B5EF4-FFF2-40B4-BE49-F238E27FC236}">
                  <a16:creationId xmlns:a16="http://schemas.microsoft.com/office/drawing/2014/main" id="{647816F2-1910-4007-82BD-DC7EAD9849CF}"/>
                </a:ext>
              </a:extLst>
            </p:cNvPr>
            <p:cNvSpPr/>
            <p:nvPr/>
          </p:nvSpPr>
          <p:spPr>
            <a:xfrm>
              <a:off x="4140400" y="3853770"/>
              <a:ext cx="772160" cy="294640"/>
            </a:xfrm>
            <a:prstGeom prst="rect">
              <a:avLst/>
            </a:prstGeom>
            <a:solidFill>
              <a:srgbClr val="51AC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endParaRPr lang="en-US" dirty="0"/>
            </a:p>
          </p:txBody>
        </p:sp>
        <p:sp>
          <p:nvSpPr>
            <p:cNvPr id="8" name="Rectangle 7">
              <a:extLst>
                <a:ext uri="{FF2B5EF4-FFF2-40B4-BE49-F238E27FC236}">
                  <a16:creationId xmlns:a16="http://schemas.microsoft.com/office/drawing/2014/main" id="{6CB18CE1-1EB8-4A03-A6B1-B64926B1416C}"/>
                </a:ext>
              </a:extLst>
            </p:cNvPr>
            <p:cNvSpPr/>
            <p:nvPr/>
          </p:nvSpPr>
          <p:spPr>
            <a:xfrm>
              <a:off x="4912560" y="3853770"/>
              <a:ext cx="772160" cy="294640"/>
            </a:xfrm>
            <a:prstGeom prst="rect">
              <a:avLst/>
            </a:prstGeom>
            <a:solidFill>
              <a:srgbClr val="51AC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endParaRPr lang="en-US" dirty="0"/>
            </a:p>
          </p:txBody>
        </p:sp>
        <p:sp>
          <p:nvSpPr>
            <p:cNvPr id="9" name="Rectangle 8">
              <a:extLst>
                <a:ext uri="{FF2B5EF4-FFF2-40B4-BE49-F238E27FC236}">
                  <a16:creationId xmlns:a16="http://schemas.microsoft.com/office/drawing/2014/main" id="{E05BB20C-C99B-4283-B339-7F8F454F02B8}"/>
                </a:ext>
              </a:extLst>
            </p:cNvPr>
            <p:cNvSpPr/>
            <p:nvPr/>
          </p:nvSpPr>
          <p:spPr>
            <a:xfrm>
              <a:off x="5684720" y="3853770"/>
              <a:ext cx="772160" cy="294640"/>
            </a:xfrm>
            <a:prstGeom prst="rect">
              <a:avLst/>
            </a:prstGeom>
            <a:solidFill>
              <a:srgbClr val="3E849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a:t>
              </a:r>
            </a:p>
          </p:txBody>
        </p:sp>
        <p:sp>
          <p:nvSpPr>
            <p:cNvPr id="10" name="Rectangle 9">
              <a:extLst>
                <a:ext uri="{FF2B5EF4-FFF2-40B4-BE49-F238E27FC236}">
                  <a16:creationId xmlns:a16="http://schemas.microsoft.com/office/drawing/2014/main" id="{110F3F95-5AF8-430C-BF30-6780BE5EACED}"/>
                </a:ext>
              </a:extLst>
            </p:cNvPr>
            <p:cNvSpPr/>
            <p:nvPr/>
          </p:nvSpPr>
          <p:spPr>
            <a:xfrm>
              <a:off x="2596080" y="4351605"/>
              <a:ext cx="772160" cy="294640"/>
            </a:xfrm>
            <a:prstGeom prst="rect">
              <a:avLst/>
            </a:prstGeom>
            <a:solidFill>
              <a:srgbClr val="51AC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p>
          </p:txBody>
        </p:sp>
        <p:sp>
          <p:nvSpPr>
            <p:cNvPr id="11" name="Rectangle 10">
              <a:extLst>
                <a:ext uri="{FF2B5EF4-FFF2-40B4-BE49-F238E27FC236}">
                  <a16:creationId xmlns:a16="http://schemas.microsoft.com/office/drawing/2014/main" id="{8C292DEE-82E8-40AC-AB63-A38F4C6E48F2}"/>
                </a:ext>
              </a:extLst>
            </p:cNvPr>
            <p:cNvSpPr/>
            <p:nvPr/>
          </p:nvSpPr>
          <p:spPr>
            <a:xfrm>
              <a:off x="3368240" y="4351605"/>
              <a:ext cx="772160" cy="294640"/>
            </a:xfrm>
            <a:prstGeom prst="rect">
              <a:avLst/>
            </a:prstGeom>
            <a:solidFill>
              <a:srgbClr val="51AC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endParaRPr lang="en-US" dirty="0"/>
            </a:p>
          </p:txBody>
        </p:sp>
        <p:sp>
          <p:nvSpPr>
            <p:cNvPr id="12" name="Rectangle 11">
              <a:extLst>
                <a:ext uri="{FF2B5EF4-FFF2-40B4-BE49-F238E27FC236}">
                  <a16:creationId xmlns:a16="http://schemas.microsoft.com/office/drawing/2014/main" id="{1F80325C-1620-4F50-BD1D-62642C3ADC59}"/>
                </a:ext>
              </a:extLst>
            </p:cNvPr>
            <p:cNvSpPr/>
            <p:nvPr/>
          </p:nvSpPr>
          <p:spPr>
            <a:xfrm>
              <a:off x="4140400" y="4351605"/>
              <a:ext cx="772160" cy="294640"/>
            </a:xfrm>
            <a:prstGeom prst="rect">
              <a:avLst/>
            </a:prstGeom>
            <a:solidFill>
              <a:srgbClr val="51AC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endParaRPr lang="en-US" dirty="0"/>
            </a:p>
          </p:txBody>
        </p:sp>
        <p:sp>
          <p:nvSpPr>
            <p:cNvPr id="13" name="Rectangle 12">
              <a:extLst>
                <a:ext uri="{FF2B5EF4-FFF2-40B4-BE49-F238E27FC236}">
                  <a16:creationId xmlns:a16="http://schemas.microsoft.com/office/drawing/2014/main" id="{4DA8CD14-87AA-4A13-BD77-2D7854521659}"/>
                </a:ext>
              </a:extLst>
            </p:cNvPr>
            <p:cNvSpPr/>
            <p:nvPr/>
          </p:nvSpPr>
          <p:spPr>
            <a:xfrm>
              <a:off x="5684720" y="4351605"/>
              <a:ext cx="772160" cy="294640"/>
            </a:xfrm>
            <a:prstGeom prst="rect">
              <a:avLst/>
            </a:prstGeom>
            <a:solidFill>
              <a:srgbClr val="51AC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endParaRPr lang="en-US" dirty="0"/>
            </a:p>
          </p:txBody>
        </p:sp>
        <p:sp>
          <p:nvSpPr>
            <p:cNvPr id="14" name="Rectangle 13">
              <a:extLst>
                <a:ext uri="{FF2B5EF4-FFF2-40B4-BE49-F238E27FC236}">
                  <a16:creationId xmlns:a16="http://schemas.microsoft.com/office/drawing/2014/main" id="{44456982-5872-47CB-A73C-FA70306FF983}"/>
                </a:ext>
              </a:extLst>
            </p:cNvPr>
            <p:cNvSpPr/>
            <p:nvPr/>
          </p:nvSpPr>
          <p:spPr>
            <a:xfrm>
              <a:off x="4912560" y="4351605"/>
              <a:ext cx="772160" cy="294640"/>
            </a:xfrm>
            <a:prstGeom prst="rect">
              <a:avLst/>
            </a:prstGeom>
            <a:solidFill>
              <a:srgbClr val="3E849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a:t>
              </a:r>
            </a:p>
          </p:txBody>
        </p:sp>
        <p:sp>
          <p:nvSpPr>
            <p:cNvPr id="15" name="Rectangle 14">
              <a:extLst>
                <a:ext uri="{FF2B5EF4-FFF2-40B4-BE49-F238E27FC236}">
                  <a16:creationId xmlns:a16="http://schemas.microsoft.com/office/drawing/2014/main" id="{2B050784-C58D-47DF-AD38-E91643F3EDA1}"/>
                </a:ext>
              </a:extLst>
            </p:cNvPr>
            <p:cNvSpPr/>
            <p:nvPr/>
          </p:nvSpPr>
          <p:spPr>
            <a:xfrm>
              <a:off x="2596080" y="4849448"/>
              <a:ext cx="772160" cy="294640"/>
            </a:xfrm>
            <a:prstGeom prst="rect">
              <a:avLst/>
            </a:prstGeom>
            <a:solidFill>
              <a:srgbClr val="51AC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p>
          </p:txBody>
        </p:sp>
        <p:sp>
          <p:nvSpPr>
            <p:cNvPr id="16" name="Rectangle 15">
              <a:extLst>
                <a:ext uri="{FF2B5EF4-FFF2-40B4-BE49-F238E27FC236}">
                  <a16:creationId xmlns:a16="http://schemas.microsoft.com/office/drawing/2014/main" id="{A43F617A-1CA0-4CAE-A202-8C4E99E4DA18}"/>
                </a:ext>
              </a:extLst>
            </p:cNvPr>
            <p:cNvSpPr/>
            <p:nvPr/>
          </p:nvSpPr>
          <p:spPr>
            <a:xfrm>
              <a:off x="3368240" y="4849448"/>
              <a:ext cx="772160" cy="294640"/>
            </a:xfrm>
            <a:prstGeom prst="rect">
              <a:avLst/>
            </a:prstGeom>
            <a:solidFill>
              <a:srgbClr val="51AC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endParaRPr lang="en-US" dirty="0"/>
            </a:p>
          </p:txBody>
        </p:sp>
        <p:sp>
          <p:nvSpPr>
            <p:cNvPr id="17" name="Rectangle 16">
              <a:extLst>
                <a:ext uri="{FF2B5EF4-FFF2-40B4-BE49-F238E27FC236}">
                  <a16:creationId xmlns:a16="http://schemas.microsoft.com/office/drawing/2014/main" id="{CFAA638F-1CE5-476C-8EF2-2A7FCBA43122}"/>
                </a:ext>
              </a:extLst>
            </p:cNvPr>
            <p:cNvSpPr/>
            <p:nvPr/>
          </p:nvSpPr>
          <p:spPr>
            <a:xfrm>
              <a:off x="5684720" y="4849446"/>
              <a:ext cx="772160" cy="294640"/>
            </a:xfrm>
            <a:prstGeom prst="rect">
              <a:avLst/>
            </a:prstGeom>
            <a:solidFill>
              <a:srgbClr val="51AC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endParaRPr lang="en-US" dirty="0"/>
            </a:p>
          </p:txBody>
        </p:sp>
        <p:sp>
          <p:nvSpPr>
            <p:cNvPr id="18" name="Rectangle 17">
              <a:extLst>
                <a:ext uri="{FF2B5EF4-FFF2-40B4-BE49-F238E27FC236}">
                  <a16:creationId xmlns:a16="http://schemas.microsoft.com/office/drawing/2014/main" id="{4671B11E-03E4-4336-B5EC-986D4B967A9C}"/>
                </a:ext>
              </a:extLst>
            </p:cNvPr>
            <p:cNvSpPr/>
            <p:nvPr/>
          </p:nvSpPr>
          <p:spPr>
            <a:xfrm>
              <a:off x="4912560" y="4849448"/>
              <a:ext cx="772160" cy="294640"/>
            </a:xfrm>
            <a:prstGeom prst="rect">
              <a:avLst/>
            </a:prstGeom>
            <a:solidFill>
              <a:srgbClr val="51AC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endParaRPr lang="en-US" dirty="0"/>
            </a:p>
          </p:txBody>
        </p:sp>
        <p:sp>
          <p:nvSpPr>
            <p:cNvPr id="19" name="Rectangle 18">
              <a:extLst>
                <a:ext uri="{FF2B5EF4-FFF2-40B4-BE49-F238E27FC236}">
                  <a16:creationId xmlns:a16="http://schemas.microsoft.com/office/drawing/2014/main" id="{195B1B9D-1682-4F57-86F9-FADFDBA2BF39}"/>
                </a:ext>
              </a:extLst>
            </p:cNvPr>
            <p:cNvSpPr/>
            <p:nvPr/>
          </p:nvSpPr>
          <p:spPr>
            <a:xfrm>
              <a:off x="4140400" y="4849448"/>
              <a:ext cx="772160" cy="294640"/>
            </a:xfrm>
            <a:prstGeom prst="rect">
              <a:avLst/>
            </a:prstGeom>
            <a:solidFill>
              <a:srgbClr val="3E849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a:t>
              </a:r>
            </a:p>
          </p:txBody>
        </p:sp>
        <p:sp>
          <p:nvSpPr>
            <p:cNvPr id="20" name="Rectangle 19">
              <a:extLst>
                <a:ext uri="{FF2B5EF4-FFF2-40B4-BE49-F238E27FC236}">
                  <a16:creationId xmlns:a16="http://schemas.microsoft.com/office/drawing/2014/main" id="{5D44A4D8-9C9A-49E5-AD5B-C60661A20EC7}"/>
                </a:ext>
              </a:extLst>
            </p:cNvPr>
            <p:cNvSpPr/>
            <p:nvPr/>
          </p:nvSpPr>
          <p:spPr>
            <a:xfrm>
              <a:off x="2596080" y="5347283"/>
              <a:ext cx="772160" cy="294640"/>
            </a:xfrm>
            <a:prstGeom prst="rect">
              <a:avLst/>
            </a:prstGeom>
            <a:solidFill>
              <a:srgbClr val="51AC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p>
          </p:txBody>
        </p:sp>
        <p:sp>
          <p:nvSpPr>
            <p:cNvPr id="21" name="Rectangle 20">
              <a:extLst>
                <a:ext uri="{FF2B5EF4-FFF2-40B4-BE49-F238E27FC236}">
                  <a16:creationId xmlns:a16="http://schemas.microsoft.com/office/drawing/2014/main" id="{F7E06032-E4ED-4785-A870-48F04C21EB23}"/>
                </a:ext>
              </a:extLst>
            </p:cNvPr>
            <p:cNvSpPr/>
            <p:nvPr/>
          </p:nvSpPr>
          <p:spPr>
            <a:xfrm>
              <a:off x="5684720" y="5347283"/>
              <a:ext cx="772160" cy="294640"/>
            </a:xfrm>
            <a:prstGeom prst="rect">
              <a:avLst/>
            </a:prstGeom>
            <a:solidFill>
              <a:srgbClr val="51AC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endParaRPr lang="en-US" dirty="0"/>
            </a:p>
          </p:txBody>
        </p:sp>
        <p:sp>
          <p:nvSpPr>
            <p:cNvPr id="22" name="Rectangle 21">
              <a:extLst>
                <a:ext uri="{FF2B5EF4-FFF2-40B4-BE49-F238E27FC236}">
                  <a16:creationId xmlns:a16="http://schemas.microsoft.com/office/drawing/2014/main" id="{6DD4F661-4F02-4BAF-8456-31B4FC9989C8}"/>
                </a:ext>
              </a:extLst>
            </p:cNvPr>
            <p:cNvSpPr/>
            <p:nvPr/>
          </p:nvSpPr>
          <p:spPr>
            <a:xfrm>
              <a:off x="4140400" y="5347283"/>
              <a:ext cx="772160" cy="294640"/>
            </a:xfrm>
            <a:prstGeom prst="rect">
              <a:avLst/>
            </a:prstGeom>
            <a:solidFill>
              <a:srgbClr val="51AC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endParaRPr lang="en-US" dirty="0"/>
            </a:p>
          </p:txBody>
        </p:sp>
        <p:sp>
          <p:nvSpPr>
            <p:cNvPr id="23" name="Rectangle 22">
              <a:extLst>
                <a:ext uri="{FF2B5EF4-FFF2-40B4-BE49-F238E27FC236}">
                  <a16:creationId xmlns:a16="http://schemas.microsoft.com/office/drawing/2014/main" id="{4225C2AD-45BC-47D4-8D02-F4ACC26641F2}"/>
                </a:ext>
              </a:extLst>
            </p:cNvPr>
            <p:cNvSpPr/>
            <p:nvPr/>
          </p:nvSpPr>
          <p:spPr>
            <a:xfrm>
              <a:off x="4912560" y="5347283"/>
              <a:ext cx="772160" cy="294640"/>
            </a:xfrm>
            <a:prstGeom prst="rect">
              <a:avLst/>
            </a:prstGeom>
            <a:solidFill>
              <a:srgbClr val="51AC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endParaRPr lang="en-US" dirty="0"/>
            </a:p>
          </p:txBody>
        </p:sp>
        <p:sp>
          <p:nvSpPr>
            <p:cNvPr id="24" name="Rectangle 23">
              <a:extLst>
                <a:ext uri="{FF2B5EF4-FFF2-40B4-BE49-F238E27FC236}">
                  <a16:creationId xmlns:a16="http://schemas.microsoft.com/office/drawing/2014/main" id="{25C089ED-76B9-4212-B96D-6426FD7BE3B2}"/>
                </a:ext>
              </a:extLst>
            </p:cNvPr>
            <p:cNvSpPr/>
            <p:nvPr/>
          </p:nvSpPr>
          <p:spPr>
            <a:xfrm>
              <a:off x="3368240" y="5347283"/>
              <a:ext cx="772160" cy="294640"/>
            </a:xfrm>
            <a:prstGeom prst="rect">
              <a:avLst/>
            </a:prstGeom>
            <a:solidFill>
              <a:srgbClr val="3E849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a:t>
              </a:r>
            </a:p>
          </p:txBody>
        </p:sp>
        <p:sp>
          <p:nvSpPr>
            <p:cNvPr id="25" name="Rectangle 24">
              <a:extLst>
                <a:ext uri="{FF2B5EF4-FFF2-40B4-BE49-F238E27FC236}">
                  <a16:creationId xmlns:a16="http://schemas.microsoft.com/office/drawing/2014/main" id="{C98DB17E-5D6C-4C85-A0FD-8FA7662A2AAE}"/>
                </a:ext>
              </a:extLst>
            </p:cNvPr>
            <p:cNvSpPr/>
            <p:nvPr/>
          </p:nvSpPr>
          <p:spPr>
            <a:xfrm>
              <a:off x="3368240" y="5845118"/>
              <a:ext cx="772160" cy="294640"/>
            </a:xfrm>
            <a:prstGeom prst="rect">
              <a:avLst/>
            </a:prstGeom>
            <a:solidFill>
              <a:srgbClr val="51AC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endParaRPr lang="en-US" dirty="0"/>
            </a:p>
          </p:txBody>
        </p:sp>
        <p:sp>
          <p:nvSpPr>
            <p:cNvPr id="26" name="Rectangle 25">
              <a:extLst>
                <a:ext uri="{FF2B5EF4-FFF2-40B4-BE49-F238E27FC236}">
                  <a16:creationId xmlns:a16="http://schemas.microsoft.com/office/drawing/2014/main" id="{10613190-D2B4-47E3-85DB-657B5D213B71}"/>
                </a:ext>
              </a:extLst>
            </p:cNvPr>
            <p:cNvSpPr/>
            <p:nvPr/>
          </p:nvSpPr>
          <p:spPr>
            <a:xfrm>
              <a:off x="4140400" y="5845118"/>
              <a:ext cx="772160" cy="294640"/>
            </a:xfrm>
            <a:prstGeom prst="rect">
              <a:avLst/>
            </a:prstGeom>
            <a:solidFill>
              <a:srgbClr val="51AC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endParaRPr lang="en-US" dirty="0"/>
            </a:p>
          </p:txBody>
        </p:sp>
        <p:sp>
          <p:nvSpPr>
            <p:cNvPr id="27" name="Rectangle 26">
              <a:extLst>
                <a:ext uri="{FF2B5EF4-FFF2-40B4-BE49-F238E27FC236}">
                  <a16:creationId xmlns:a16="http://schemas.microsoft.com/office/drawing/2014/main" id="{1526005F-472C-4963-93BE-52DA138DCA6C}"/>
                </a:ext>
              </a:extLst>
            </p:cNvPr>
            <p:cNvSpPr/>
            <p:nvPr/>
          </p:nvSpPr>
          <p:spPr>
            <a:xfrm>
              <a:off x="4912560" y="5845118"/>
              <a:ext cx="772160" cy="294640"/>
            </a:xfrm>
            <a:prstGeom prst="rect">
              <a:avLst/>
            </a:prstGeom>
            <a:solidFill>
              <a:srgbClr val="51AC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endParaRPr lang="en-US" dirty="0"/>
            </a:p>
          </p:txBody>
        </p:sp>
        <p:sp>
          <p:nvSpPr>
            <p:cNvPr id="28" name="Rectangle 27">
              <a:extLst>
                <a:ext uri="{FF2B5EF4-FFF2-40B4-BE49-F238E27FC236}">
                  <a16:creationId xmlns:a16="http://schemas.microsoft.com/office/drawing/2014/main" id="{55C2FBFE-3692-413E-836A-D3597459191C}"/>
                </a:ext>
              </a:extLst>
            </p:cNvPr>
            <p:cNvSpPr/>
            <p:nvPr/>
          </p:nvSpPr>
          <p:spPr>
            <a:xfrm>
              <a:off x="2596080" y="5845118"/>
              <a:ext cx="772160" cy="294640"/>
            </a:xfrm>
            <a:prstGeom prst="rect">
              <a:avLst/>
            </a:prstGeom>
            <a:solidFill>
              <a:srgbClr val="3E849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a:t>
              </a:r>
            </a:p>
          </p:txBody>
        </p:sp>
        <p:sp>
          <p:nvSpPr>
            <p:cNvPr id="29" name="Rectangle 28">
              <a:extLst>
                <a:ext uri="{FF2B5EF4-FFF2-40B4-BE49-F238E27FC236}">
                  <a16:creationId xmlns:a16="http://schemas.microsoft.com/office/drawing/2014/main" id="{61967F54-1403-4CCB-8512-D92804AEB3F5}"/>
                </a:ext>
              </a:extLst>
            </p:cNvPr>
            <p:cNvSpPr/>
            <p:nvPr/>
          </p:nvSpPr>
          <p:spPr>
            <a:xfrm>
              <a:off x="5684720" y="5845118"/>
              <a:ext cx="772160" cy="294640"/>
            </a:xfrm>
            <a:prstGeom prst="rect">
              <a:avLst/>
            </a:prstGeom>
            <a:solidFill>
              <a:srgbClr val="51AC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endParaRPr lang="en-US" dirty="0"/>
            </a:p>
          </p:txBody>
        </p:sp>
        <p:sp>
          <p:nvSpPr>
            <p:cNvPr id="30" name="Rectangle 29">
              <a:extLst>
                <a:ext uri="{FF2B5EF4-FFF2-40B4-BE49-F238E27FC236}">
                  <a16:creationId xmlns:a16="http://schemas.microsoft.com/office/drawing/2014/main" id="{2022595B-973D-4456-8BDA-14EA83897C8D}"/>
                </a:ext>
              </a:extLst>
            </p:cNvPr>
            <p:cNvSpPr/>
            <p:nvPr/>
          </p:nvSpPr>
          <p:spPr>
            <a:xfrm>
              <a:off x="2596080" y="3498169"/>
              <a:ext cx="772160" cy="294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k=1</a:t>
              </a:r>
            </a:p>
          </p:txBody>
        </p:sp>
        <p:sp>
          <p:nvSpPr>
            <p:cNvPr id="31" name="Rectangle 30">
              <a:extLst>
                <a:ext uri="{FF2B5EF4-FFF2-40B4-BE49-F238E27FC236}">
                  <a16:creationId xmlns:a16="http://schemas.microsoft.com/office/drawing/2014/main" id="{08D5DE6C-83AE-443E-B8DD-163E272DF19B}"/>
                </a:ext>
              </a:extLst>
            </p:cNvPr>
            <p:cNvSpPr/>
            <p:nvPr/>
          </p:nvSpPr>
          <p:spPr>
            <a:xfrm>
              <a:off x="3368240" y="3498169"/>
              <a:ext cx="772160" cy="294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k=2</a:t>
              </a:r>
              <a:endParaRPr lang="en-US" dirty="0"/>
            </a:p>
          </p:txBody>
        </p:sp>
        <p:sp>
          <p:nvSpPr>
            <p:cNvPr id="32" name="Rectangle 31">
              <a:extLst>
                <a:ext uri="{FF2B5EF4-FFF2-40B4-BE49-F238E27FC236}">
                  <a16:creationId xmlns:a16="http://schemas.microsoft.com/office/drawing/2014/main" id="{491E6B91-B6B9-4FAE-8B0D-3A9F5F7B6522}"/>
                </a:ext>
              </a:extLst>
            </p:cNvPr>
            <p:cNvSpPr/>
            <p:nvPr/>
          </p:nvSpPr>
          <p:spPr>
            <a:xfrm>
              <a:off x="4140400" y="3498169"/>
              <a:ext cx="772160" cy="294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k=3</a:t>
              </a:r>
              <a:endParaRPr lang="en-US" dirty="0"/>
            </a:p>
          </p:txBody>
        </p:sp>
        <p:sp>
          <p:nvSpPr>
            <p:cNvPr id="33" name="Rectangle 32">
              <a:extLst>
                <a:ext uri="{FF2B5EF4-FFF2-40B4-BE49-F238E27FC236}">
                  <a16:creationId xmlns:a16="http://schemas.microsoft.com/office/drawing/2014/main" id="{7B913567-AF80-423F-9F74-845FF3004885}"/>
                </a:ext>
              </a:extLst>
            </p:cNvPr>
            <p:cNvSpPr/>
            <p:nvPr/>
          </p:nvSpPr>
          <p:spPr>
            <a:xfrm>
              <a:off x="4912560" y="3498169"/>
              <a:ext cx="772160" cy="294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k=4</a:t>
              </a:r>
              <a:endParaRPr lang="en-US" dirty="0"/>
            </a:p>
          </p:txBody>
        </p:sp>
        <p:sp>
          <p:nvSpPr>
            <p:cNvPr id="34" name="Rectangle 33">
              <a:extLst>
                <a:ext uri="{FF2B5EF4-FFF2-40B4-BE49-F238E27FC236}">
                  <a16:creationId xmlns:a16="http://schemas.microsoft.com/office/drawing/2014/main" id="{CD646512-27C8-4EA3-BC02-CCA44CEAD1D8}"/>
                </a:ext>
              </a:extLst>
            </p:cNvPr>
            <p:cNvSpPr/>
            <p:nvPr/>
          </p:nvSpPr>
          <p:spPr>
            <a:xfrm>
              <a:off x="5684720" y="3498169"/>
              <a:ext cx="772160" cy="294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k=5</a:t>
              </a:r>
            </a:p>
          </p:txBody>
        </p:sp>
      </p:grpSp>
      <p:sp>
        <p:nvSpPr>
          <p:cNvPr id="35" name="Rectangle 34">
            <a:extLst>
              <a:ext uri="{FF2B5EF4-FFF2-40B4-BE49-F238E27FC236}">
                <a16:creationId xmlns:a16="http://schemas.microsoft.com/office/drawing/2014/main" id="{773E50C5-00CD-4492-B9F2-1EB21D370063}"/>
              </a:ext>
            </a:extLst>
          </p:cNvPr>
          <p:cNvSpPr/>
          <p:nvPr/>
        </p:nvSpPr>
        <p:spPr>
          <a:xfrm>
            <a:off x="5768340" y="3783813"/>
            <a:ext cx="6096000" cy="2031325"/>
          </a:xfrm>
          <a:prstGeom prst="rect">
            <a:avLst/>
          </a:prstGeom>
        </p:spPr>
        <p:txBody>
          <a:bodyPr>
            <a:spAutoFit/>
          </a:bodyPr>
          <a:lstStyle/>
          <a:p>
            <a:r>
              <a:rPr lang="en-US" dirty="0"/>
              <a:t>An example of 5-fold Cross Validation. </a:t>
            </a:r>
          </a:p>
          <a:p>
            <a:endParaRPr lang="en-US" dirty="0"/>
          </a:p>
          <a:p>
            <a:r>
              <a:rPr lang="en-US" dirty="0"/>
              <a:t>For each iteration, fit the model on the training folds and evaluate it using the test fold. </a:t>
            </a:r>
          </a:p>
          <a:p>
            <a:endParaRPr lang="en-US" dirty="0"/>
          </a:p>
          <a:p>
            <a:r>
              <a:rPr lang="en-US" dirty="0"/>
              <a:t>Retain the evaluation scores and probabilities between iterations but discard the trained model.</a:t>
            </a:r>
          </a:p>
        </p:txBody>
      </p:sp>
    </p:spTree>
    <p:extLst>
      <p:ext uri="{BB962C8B-B14F-4D97-AF65-F5344CB8AC3E}">
        <p14:creationId xmlns:p14="http://schemas.microsoft.com/office/powerpoint/2010/main" val="22622483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A0A8-8C16-4BE7-A612-0926148A8CDC}"/>
              </a:ext>
            </a:extLst>
          </p:cNvPr>
          <p:cNvSpPr>
            <a:spLocks noGrp="1"/>
          </p:cNvSpPr>
          <p:nvPr>
            <p:ph type="title"/>
          </p:nvPr>
        </p:nvSpPr>
        <p:spPr/>
        <p:txBody>
          <a:bodyPr/>
          <a:lstStyle/>
          <a:p>
            <a:r>
              <a:rPr lang="en-US" dirty="0"/>
              <a:t>Modify Class Weights used in Model Training to Remove Bias</a:t>
            </a:r>
          </a:p>
        </p:txBody>
      </p:sp>
      <p:sp>
        <p:nvSpPr>
          <p:cNvPr id="3" name="Content Placeholder 2">
            <a:extLst>
              <a:ext uri="{FF2B5EF4-FFF2-40B4-BE49-F238E27FC236}">
                <a16:creationId xmlns:a16="http://schemas.microsoft.com/office/drawing/2014/main" id="{42E26BCB-8E07-4591-A121-FFAE63A4DAA8}"/>
              </a:ext>
            </a:extLst>
          </p:cNvPr>
          <p:cNvSpPr>
            <a:spLocks noGrp="1"/>
          </p:cNvSpPr>
          <p:nvPr>
            <p:ph idx="1"/>
          </p:nvPr>
        </p:nvSpPr>
        <p:spPr/>
        <p:txBody>
          <a:bodyPr/>
          <a:lstStyle/>
          <a:p>
            <a:r>
              <a:rPr lang="en-US" sz="2000" dirty="0"/>
              <a:t>Set and Tune Class Weights</a:t>
            </a:r>
          </a:p>
          <a:p>
            <a:pPr lvl="1"/>
            <a:r>
              <a:rPr lang="en-US" sz="1800" dirty="0"/>
              <a:t>Enables cost-sensitive learning to remove a bias favoring the dominant class</a:t>
            </a:r>
          </a:p>
          <a:p>
            <a:pPr lvl="1"/>
            <a:r>
              <a:rPr lang="en-US" sz="1800" dirty="0"/>
              <a:t>Impose a costly penalty on minority class misclassification</a:t>
            </a:r>
          </a:p>
          <a:p>
            <a:pPr lvl="1"/>
            <a:r>
              <a:rPr lang="en-US" sz="1800" dirty="0"/>
              <a:t>Initially set weights based on ratios of data points in each class</a:t>
            </a:r>
          </a:p>
          <a:p>
            <a:pPr lvl="1"/>
            <a:r>
              <a:rPr lang="en-US" sz="1800" dirty="0"/>
              <a:t>Iterations on tailoring the weights can improve model performance</a:t>
            </a:r>
          </a:p>
          <a:p>
            <a:pPr lvl="1"/>
            <a:endParaRPr lang="en-US" dirty="0"/>
          </a:p>
          <a:p>
            <a:r>
              <a:rPr lang="en-US" sz="2000" dirty="0"/>
              <a:t>Example from this Project</a:t>
            </a:r>
          </a:p>
          <a:p>
            <a:pPr marL="457200" lvl="1" indent="0">
              <a:buNone/>
            </a:pPr>
            <a:r>
              <a:rPr lang="en-US" sz="1800" dirty="0"/>
              <a:t>Default Weights are Uniform: </a:t>
            </a:r>
          </a:p>
          <a:p>
            <a:pPr marL="457200" lvl="1" indent="0">
              <a:buNone/>
            </a:pPr>
            <a:r>
              <a:rPr lang="en-US" sz="1800" dirty="0">
                <a:latin typeface="Consolas" panose="020B0609020204030204" pitchFamily="49" charset="0"/>
              </a:rPr>
              <a:t>	</a:t>
            </a:r>
            <a:r>
              <a:rPr lang="en-US" sz="1800" dirty="0" err="1">
                <a:latin typeface="Consolas" panose="020B0609020204030204" pitchFamily="49" charset="0"/>
              </a:rPr>
              <a:t>class_weight</a:t>
            </a:r>
            <a:r>
              <a:rPr lang="en-US" sz="1800" dirty="0">
                <a:latin typeface="Consolas" panose="020B0609020204030204" pitchFamily="49" charset="0"/>
              </a:rPr>
              <a:t> = </a:t>
            </a:r>
            <a:r>
              <a:rPr lang="en-US" sz="1800" dirty="0" err="1">
                <a:latin typeface="Consolas" panose="020B0609020204030204" pitchFamily="49" charset="0"/>
              </a:rPr>
              <a:t>dict</a:t>
            </a:r>
            <a:r>
              <a:rPr lang="en-US" sz="1800" dirty="0">
                <a:latin typeface="Consolas" panose="020B0609020204030204" pitchFamily="49" charset="0"/>
              </a:rPr>
              <a:t>({0:</a:t>
            </a:r>
            <a:r>
              <a:rPr lang="en-US" sz="1800" dirty="0">
                <a:solidFill>
                  <a:srgbClr val="3E849E"/>
                </a:solidFill>
                <a:latin typeface="Consolas" panose="020B0609020204030204" pitchFamily="49" charset="0"/>
              </a:rPr>
              <a:t>1.0</a:t>
            </a:r>
            <a:r>
              <a:rPr lang="en-US" sz="1800" dirty="0">
                <a:latin typeface="Consolas" panose="020B0609020204030204" pitchFamily="49" charset="0"/>
              </a:rPr>
              <a:t>, 1:</a:t>
            </a:r>
            <a:r>
              <a:rPr lang="en-US" sz="1800" dirty="0">
                <a:solidFill>
                  <a:srgbClr val="3E849E"/>
                </a:solidFill>
                <a:latin typeface="Consolas" panose="020B0609020204030204" pitchFamily="49" charset="0"/>
              </a:rPr>
              <a:t>1.0</a:t>
            </a:r>
            <a:r>
              <a:rPr lang="en-US" sz="1800" dirty="0">
                <a:latin typeface="Consolas" panose="020B0609020204030204" pitchFamily="49" charset="0"/>
              </a:rPr>
              <a:t>})  </a:t>
            </a:r>
            <a:r>
              <a:rPr lang="en-US" sz="1800" dirty="0">
                <a:solidFill>
                  <a:srgbClr val="B9B8B8"/>
                </a:solidFill>
                <a:latin typeface="Consolas" panose="020B0609020204030204" pitchFamily="49" charset="0"/>
              </a:rPr>
              <a:t># default weights</a:t>
            </a:r>
            <a:br>
              <a:rPr lang="en-US" sz="1800" dirty="0"/>
            </a:br>
            <a:endParaRPr lang="en-US" sz="1800" dirty="0"/>
          </a:p>
          <a:p>
            <a:pPr marL="457200" lvl="1" indent="0">
              <a:buNone/>
            </a:pPr>
            <a:r>
              <a:rPr lang="en-US" sz="1800" dirty="0"/>
              <a:t>Initial set the weights based on ratio of samples in training data.</a:t>
            </a:r>
          </a:p>
          <a:p>
            <a:pPr marL="457200" lvl="1" indent="0">
              <a:buNone/>
            </a:pPr>
            <a:r>
              <a:rPr lang="en-US" sz="1800" dirty="0"/>
              <a:t>Recall 213 / 8712 signals have faults present thus set fault weight 8499/2134 = 39.90</a:t>
            </a:r>
          </a:p>
          <a:p>
            <a:pPr marL="457200" lvl="1" indent="0">
              <a:buNone/>
            </a:pPr>
            <a:r>
              <a:rPr lang="en-US" sz="1800" dirty="0"/>
              <a:t>	</a:t>
            </a:r>
            <a:r>
              <a:rPr lang="en-US" sz="1800" dirty="0" err="1">
                <a:latin typeface="Consolas" panose="020B0609020204030204" pitchFamily="49" charset="0"/>
              </a:rPr>
              <a:t>class_weight</a:t>
            </a:r>
            <a:r>
              <a:rPr lang="en-US" sz="1800" dirty="0">
                <a:latin typeface="Consolas" panose="020B0609020204030204" pitchFamily="49" charset="0"/>
              </a:rPr>
              <a:t> = </a:t>
            </a:r>
            <a:r>
              <a:rPr lang="en-US" sz="1800" dirty="0" err="1">
                <a:latin typeface="Consolas" panose="020B0609020204030204" pitchFamily="49" charset="0"/>
              </a:rPr>
              <a:t>dict</a:t>
            </a:r>
            <a:r>
              <a:rPr lang="en-US" sz="1800" dirty="0">
                <a:latin typeface="Consolas" panose="020B0609020204030204" pitchFamily="49" charset="0"/>
              </a:rPr>
              <a:t>({0:</a:t>
            </a:r>
            <a:r>
              <a:rPr lang="en-US" sz="1800" dirty="0">
                <a:solidFill>
                  <a:srgbClr val="3E849E"/>
                </a:solidFill>
                <a:latin typeface="Consolas" panose="020B0609020204030204" pitchFamily="49" charset="0"/>
              </a:rPr>
              <a:t>1.0</a:t>
            </a:r>
            <a:r>
              <a:rPr lang="en-US" sz="1800" dirty="0">
                <a:latin typeface="Consolas" panose="020B0609020204030204" pitchFamily="49" charset="0"/>
              </a:rPr>
              <a:t>, 1:</a:t>
            </a:r>
            <a:r>
              <a:rPr lang="en-US" sz="1800" dirty="0">
                <a:solidFill>
                  <a:srgbClr val="3E849E"/>
                </a:solidFill>
                <a:latin typeface="Consolas" panose="020B0609020204030204" pitchFamily="49" charset="0"/>
              </a:rPr>
              <a:t>39.9</a:t>
            </a:r>
            <a:r>
              <a:rPr lang="en-US" sz="1800" dirty="0">
                <a:latin typeface="Consolas" panose="020B0609020204030204" pitchFamily="49" charset="0"/>
              </a:rPr>
              <a:t>})  </a:t>
            </a:r>
            <a:r>
              <a:rPr lang="en-US" sz="1800" dirty="0">
                <a:solidFill>
                  <a:srgbClr val="B9B8B8"/>
                </a:solidFill>
                <a:latin typeface="Consolas" panose="020B0609020204030204" pitchFamily="49" charset="0"/>
              </a:rPr>
              <a:t># initial, adjusted weights</a:t>
            </a:r>
          </a:p>
          <a:p>
            <a:pPr marL="457200" lvl="1" indent="0">
              <a:buNone/>
            </a:pPr>
            <a:endParaRPr lang="en-US" sz="1800" dirty="0"/>
          </a:p>
          <a:p>
            <a:pPr marL="457200" lvl="1" indent="0">
              <a:buNone/>
            </a:pPr>
            <a:r>
              <a:rPr lang="en-US" sz="1800" dirty="0"/>
              <a:t>Iterate and optimize weights through Monte Carlo analysis</a:t>
            </a:r>
          </a:p>
          <a:p>
            <a:pPr marL="457200" lvl="1" indent="0">
              <a:buNone/>
            </a:pPr>
            <a:r>
              <a:rPr lang="en-US" sz="1800" dirty="0"/>
              <a:t>	</a:t>
            </a:r>
            <a:r>
              <a:rPr lang="en-US" sz="1800" dirty="0" err="1">
                <a:latin typeface="Consolas" panose="020B0609020204030204" pitchFamily="49" charset="0"/>
              </a:rPr>
              <a:t>class_weight</a:t>
            </a:r>
            <a:r>
              <a:rPr lang="en-US" sz="1800" dirty="0">
                <a:latin typeface="Consolas" panose="020B0609020204030204" pitchFamily="49" charset="0"/>
              </a:rPr>
              <a:t> = </a:t>
            </a:r>
            <a:r>
              <a:rPr lang="en-US" sz="1800" dirty="0" err="1">
                <a:latin typeface="Consolas" panose="020B0609020204030204" pitchFamily="49" charset="0"/>
              </a:rPr>
              <a:t>dict</a:t>
            </a:r>
            <a:r>
              <a:rPr lang="en-US" sz="1800" dirty="0">
                <a:latin typeface="Consolas" panose="020B0609020204030204" pitchFamily="49" charset="0"/>
              </a:rPr>
              <a:t>({0:</a:t>
            </a:r>
            <a:r>
              <a:rPr lang="en-US" sz="1800" dirty="0">
                <a:solidFill>
                  <a:srgbClr val="3E849E"/>
                </a:solidFill>
                <a:latin typeface="Consolas" panose="020B0609020204030204" pitchFamily="49" charset="0"/>
              </a:rPr>
              <a:t>0.5</a:t>
            </a:r>
            <a:r>
              <a:rPr lang="en-US" sz="1800" dirty="0">
                <a:latin typeface="Consolas" panose="020B0609020204030204" pitchFamily="49" charset="0"/>
              </a:rPr>
              <a:t>, 1:</a:t>
            </a:r>
            <a:r>
              <a:rPr lang="en-US" sz="1800" dirty="0">
                <a:solidFill>
                  <a:srgbClr val="3E849E"/>
                </a:solidFill>
                <a:latin typeface="Consolas" panose="020B0609020204030204" pitchFamily="49" charset="0"/>
              </a:rPr>
              <a:t>2.0</a:t>
            </a:r>
            <a:r>
              <a:rPr lang="en-US" sz="1800" dirty="0">
                <a:latin typeface="Consolas" panose="020B0609020204030204" pitchFamily="49" charset="0"/>
              </a:rPr>
              <a:t>})  </a:t>
            </a:r>
            <a:r>
              <a:rPr lang="en-US" sz="1800" dirty="0">
                <a:solidFill>
                  <a:srgbClr val="B9B8B8"/>
                </a:solidFill>
                <a:latin typeface="Consolas" panose="020B0609020204030204" pitchFamily="49" charset="0"/>
              </a:rPr>
              <a:t># optimized, adjusted weights</a:t>
            </a:r>
          </a:p>
          <a:p>
            <a:endParaRPr lang="en-US" dirty="0"/>
          </a:p>
        </p:txBody>
      </p:sp>
    </p:spTree>
    <p:extLst>
      <p:ext uri="{BB962C8B-B14F-4D97-AF65-F5344CB8AC3E}">
        <p14:creationId xmlns:p14="http://schemas.microsoft.com/office/powerpoint/2010/main" val="8387962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E8A39-9C5B-4544-A0DA-A59C9B6AC94C}"/>
              </a:ext>
            </a:extLst>
          </p:cNvPr>
          <p:cNvSpPr>
            <a:spLocks noGrp="1"/>
          </p:cNvSpPr>
          <p:nvPr>
            <p:ph type="title"/>
          </p:nvPr>
        </p:nvSpPr>
        <p:spPr/>
        <p:txBody>
          <a:bodyPr/>
          <a:lstStyle/>
          <a:p>
            <a:r>
              <a:rPr lang="en-US" dirty="0"/>
              <a:t>Adjust Probability Thresholds Used to Predict a Class</a:t>
            </a:r>
          </a:p>
        </p:txBody>
      </p:sp>
      <p:sp>
        <p:nvSpPr>
          <p:cNvPr id="3" name="Content Placeholder 2">
            <a:extLst>
              <a:ext uri="{FF2B5EF4-FFF2-40B4-BE49-F238E27FC236}">
                <a16:creationId xmlns:a16="http://schemas.microsoft.com/office/drawing/2014/main" id="{2E070288-452A-4DD7-B4BE-71D973FAA734}"/>
              </a:ext>
            </a:extLst>
          </p:cNvPr>
          <p:cNvSpPr>
            <a:spLocks noGrp="1"/>
          </p:cNvSpPr>
          <p:nvPr>
            <p:ph idx="1"/>
          </p:nvPr>
        </p:nvSpPr>
        <p:spPr>
          <a:xfrm>
            <a:off x="358140" y="1089661"/>
            <a:ext cx="11506200" cy="2106386"/>
          </a:xfrm>
        </p:spPr>
        <p:txBody>
          <a:bodyPr/>
          <a:lstStyle/>
          <a:p>
            <a:r>
              <a:rPr lang="en-US" sz="2000" dirty="0"/>
              <a:t>Adjust Thresholds on Classification Probabilities to Over/Under Predict a Class</a:t>
            </a:r>
          </a:p>
          <a:p>
            <a:pPr lvl="1"/>
            <a:r>
              <a:rPr lang="en-US" sz="1800" dirty="0"/>
              <a:t>Another method to improve minority class performance </a:t>
            </a:r>
          </a:p>
          <a:p>
            <a:pPr lvl="1"/>
            <a:r>
              <a:rPr lang="en-US" sz="1800" dirty="0"/>
              <a:t>Default threshold is 0.5 for binary classification, </a:t>
            </a:r>
          </a:p>
          <a:p>
            <a:pPr lvl="1"/>
            <a:r>
              <a:rPr lang="en-US" sz="1800" dirty="0"/>
              <a:t>Use </a:t>
            </a:r>
            <a:r>
              <a:rPr lang="en-US" sz="1800" dirty="0" err="1"/>
              <a:t>sklearn.metrics.roc_curve</a:t>
            </a:r>
            <a:r>
              <a:rPr lang="en-US" sz="1800" dirty="0"/>
              <a:t> to find and set more appropriate thresholds</a:t>
            </a:r>
          </a:p>
          <a:p>
            <a:pPr lvl="2"/>
            <a:r>
              <a:rPr lang="en-US" sz="1600" dirty="0" err="1">
                <a:latin typeface="Consolas" panose="020B0609020204030204" pitchFamily="49" charset="0"/>
              </a:rPr>
              <a:t>fpr</a:t>
            </a:r>
            <a:r>
              <a:rPr lang="en-US" sz="1600" dirty="0">
                <a:latin typeface="Consolas" panose="020B0609020204030204" pitchFamily="49" charset="0"/>
              </a:rPr>
              <a:t>, </a:t>
            </a:r>
            <a:r>
              <a:rPr lang="en-US" sz="1600" dirty="0" err="1">
                <a:latin typeface="Consolas" panose="020B0609020204030204" pitchFamily="49" charset="0"/>
              </a:rPr>
              <a:t>tpr</a:t>
            </a:r>
            <a:r>
              <a:rPr lang="en-US" sz="1600" dirty="0">
                <a:latin typeface="Consolas" panose="020B0609020204030204" pitchFamily="49" charset="0"/>
              </a:rPr>
              <a:t>, thresholds = </a:t>
            </a:r>
            <a:r>
              <a:rPr lang="en-US" sz="1600" dirty="0" err="1">
                <a:latin typeface="Consolas" panose="020B0609020204030204" pitchFamily="49" charset="0"/>
              </a:rPr>
              <a:t>metrics.roc_curve</a:t>
            </a:r>
            <a:r>
              <a:rPr lang="en-US" sz="1600" dirty="0">
                <a:latin typeface="Consolas" panose="020B0609020204030204" pitchFamily="49" charset="0"/>
              </a:rPr>
              <a:t>(y, </a:t>
            </a:r>
            <a:r>
              <a:rPr lang="en-US" sz="1600" dirty="0" err="1">
                <a:latin typeface="Consolas" panose="020B0609020204030204" pitchFamily="49" charset="0"/>
              </a:rPr>
              <a:t>y_prob</a:t>
            </a:r>
            <a:r>
              <a:rPr lang="en-US" sz="1600" dirty="0">
                <a:latin typeface="Consolas" panose="020B0609020204030204" pitchFamily="49" charset="0"/>
              </a:rPr>
              <a:t>, </a:t>
            </a:r>
            <a:r>
              <a:rPr lang="en-US" sz="1600" dirty="0" err="1">
                <a:latin typeface="Consolas" panose="020B0609020204030204" pitchFamily="49" charset="0"/>
              </a:rPr>
              <a:t>pos_label</a:t>
            </a:r>
            <a:r>
              <a:rPr lang="en-US" sz="1600" dirty="0">
                <a:latin typeface="Consolas" panose="020B0609020204030204" pitchFamily="49" charset="0"/>
              </a:rPr>
              <a:t>=1)</a:t>
            </a:r>
          </a:p>
          <a:p>
            <a:pPr lvl="1"/>
            <a:r>
              <a:rPr lang="en-US" sz="1800" dirty="0"/>
              <a:t>In the final Partial Discharge detection model, the threshold is set to 0.85</a:t>
            </a:r>
          </a:p>
          <a:p>
            <a:endParaRPr lang="en-US" dirty="0"/>
          </a:p>
        </p:txBody>
      </p:sp>
      <p:pic>
        <p:nvPicPr>
          <p:cNvPr id="4" name="Picture 2" descr="https://cdn-images-1.medium.com/max/1600/1*yF8hvKR9eNfqqej2JnVKzg.png">
            <a:extLst>
              <a:ext uri="{FF2B5EF4-FFF2-40B4-BE49-F238E27FC236}">
                <a16:creationId xmlns:a16="http://schemas.microsoft.com/office/drawing/2014/main" id="{F3677E08-C641-4CF9-9417-2565D1A2AE61}"/>
              </a:ext>
            </a:extLst>
          </p:cNvPr>
          <p:cNvPicPr>
            <a:picLocks noChangeAspect="1" noChangeArrowheads="1"/>
          </p:cNvPicPr>
          <p:nvPr/>
        </p:nvPicPr>
        <p:blipFill>
          <a:blip r:embed="rId2">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30002" y="4165638"/>
            <a:ext cx="4413403" cy="206307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cdn-images-1.medium.com/max/800/1*-tPXUvvNIZDbqXP0qqYNuQ.png">
            <a:extLst>
              <a:ext uri="{FF2B5EF4-FFF2-40B4-BE49-F238E27FC236}">
                <a16:creationId xmlns:a16="http://schemas.microsoft.com/office/drawing/2014/main" id="{E1C51DF5-78CD-4588-BFDA-85ED37D8C593}"/>
              </a:ext>
            </a:extLst>
          </p:cNvPr>
          <p:cNvPicPr>
            <a:picLocks noChangeAspect="1" noChangeArrowheads="1"/>
          </p:cNvPicPr>
          <p:nvPr/>
        </p:nvPicPr>
        <p:blipFill>
          <a:blip r:embed="rId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9423" y="3985975"/>
            <a:ext cx="2160579" cy="19652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44B00E2-7FAF-4AA7-A757-5A9CF9F50959}"/>
              </a:ext>
            </a:extLst>
          </p:cNvPr>
          <p:cNvPicPr>
            <a:picLocks noChangeAspect="1"/>
          </p:cNvPicPr>
          <p:nvPr/>
        </p:nvPicPr>
        <p:blipFill rotWithShape="1">
          <a:blip r:embed="rId4"/>
          <a:srcRect r="31198"/>
          <a:stretch/>
        </p:blipFill>
        <p:spPr>
          <a:xfrm>
            <a:off x="8504491" y="3985975"/>
            <a:ext cx="2453795" cy="2042337"/>
          </a:xfrm>
          <a:prstGeom prst="rect">
            <a:avLst/>
          </a:prstGeom>
        </p:spPr>
      </p:pic>
      <p:sp>
        <p:nvSpPr>
          <p:cNvPr id="7" name="TextBox 6">
            <a:extLst>
              <a:ext uri="{FF2B5EF4-FFF2-40B4-BE49-F238E27FC236}">
                <a16:creationId xmlns:a16="http://schemas.microsoft.com/office/drawing/2014/main" id="{33F823FC-8C71-4506-96BF-F2466B7AC828}"/>
              </a:ext>
            </a:extLst>
          </p:cNvPr>
          <p:cNvSpPr txBox="1"/>
          <p:nvPr/>
        </p:nvSpPr>
        <p:spPr>
          <a:xfrm>
            <a:off x="8127695" y="3375095"/>
            <a:ext cx="3405620" cy="646331"/>
          </a:xfrm>
          <a:prstGeom prst="rect">
            <a:avLst/>
          </a:prstGeom>
          <a:noFill/>
        </p:spPr>
        <p:txBody>
          <a:bodyPr wrap="square" rtlCol="0">
            <a:spAutoFit/>
          </a:bodyPr>
          <a:lstStyle/>
          <a:p>
            <a:pPr algn="ctr"/>
            <a:r>
              <a:rPr lang="en-US" dirty="0"/>
              <a:t>Still Exaggerated but Curves More Representative of PD Data</a:t>
            </a:r>
          </a:p>
        </p:txBody>
      </p:sp>
      <p:sp>
        <p:nvSpPr>
          <p:cNvPr id="8" name="TextBox 7">
            <a:extLst>
              <a:ext uri="{FF2B5EF4-FFF2-40B4-BE49-F238E27FC236}">
                <a16:creationId xmlns:a16="http://schemas.microsoft.com/office/drawing/2014/main" id="{1966B36E-842F-42AD-BD06-CD44B26E9F37}"/>
              </a:ext>
            </a:extLst>
          </p:cNvPr>
          <p:cNvSpPr txBox="1"/>
          <p:nvPr/>
        </p:nvSpPr>
        <p:spPr>
          <a:xfrm>
            <a:off x="1233714" y="3652094"/>
            <a:ext cx="4210808" cy="369332"/>
          </a:xfrm>
          <a:prstGeom prst="rect">
            <a:avLst/>
          </a:prstGeom>
          <a:noFill/>
        </p:spPr>
        <p:txBody>
          <a:bodyPr wrap="square" rtlCol="0">
            <a:spAutoFit/>
          </a:bodyPr>
          <a:lstStyle/>
          <a:p>
            <a:pPr algn="ctr"/>
            <a:r>
              <a:rPr lang="en-US" dirty="0"/>
              <a:t>Example ROC &amp; Threshold</a:t>
            </a:r>
          </a:p>
        </p:txBody>
      </p:sp>
    </p:spTree>
    <p:extLst>
      <p:ext uri="{BB962C8B-B14F-4D97-AF65-F5344CB8AC3E}">
        <p14:creationId xmlns:p14="http://schemas.microsoft.com/office/powerpoint/2010/main" val="16217981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812DA-D212-4375-AD54-78E7ECD805D5}"/>
              </a:ext>
            </a:extLst>
          </p:cNvPr>
          <p:cNvSpPr>
            <a:spLocks noGrp="1"/>
          </p:cNvSpPr>
          <p:nvPr>
            <p:ph type="title"/>
          </p:nvPr>
        </p:nvSpPr>
        <p:spPr/>
        <p:txBody>
          <a:bodyPr/>
          <a:lstStyle/>
          <a:p>
            <a:r>
              <a:rPr lang="en-US" dirty="0"/>
              <a:t>(Nearly) Final Results and Performance</a:t>
            </a:r>
          </a:p>
        </p:txBody>
      </p:sp>
      <p:pic>
        <p:nvPicPr>
          <p:cNvPr id="4" name="Picture 3">
            <a:extLst>
              <a:ext uri="{FF2B5EF4-FFF2-40B4-BE49-F238E27FC236}">
                <a16:creationId xmlns:a16="http://schemas.microsoft.com/office/drawing/2014/main" id="{23858501-7D82-458A-87DE-45648E61C5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pic>
        <p:nvPicPr>
          <p:cNvPr id="9" name="Picture 8">
            <a:extLst>
              <a:ext uri="{FF2B5EF4-FFF2-40B4-BE49-F238E27FC236}">
                <a16:creationId xmlns:a16="http://schemas.microsoft.com/office/drawing/2014/main" id="{368E738F-F821-4C7B-A20D-CB535C9E8581}"/>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9631" y="997823"/>
            <a:ext cx="8807749" cy="5156674"/>
          </a:xfrm>
          <a:prstGeom prst="rect">
            <a:avLst/>
          </a:prstGeom>
        </p:spPr>
      </p:pic>
      <p:pic>
        <p:nvPicPr>
          <p:cNvPr id="10" name="Picture 9" descr="Screen Clipping">
            <a:extLst>
              <a:ext uri="{FF2B5EF4-FFF2-40B4-BE49-F238E27FC236}">
                <a16:creationId xmlns:a16="http://schemas.microsoft.com/office/drawing/2014/main" id="{A8225CF7-2F6D-4C25-AFBA-368328FF38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6866" y="1495823"/>
            <a:ext cx="3943534" cy="3034034"/>
          </a:xfrm>
          <a:prstGeom prst="rect">
            <a:avLst/>
          </a:prstGeom>
        </p:spPr>
      </p:pic>
      <p:pic>
        <p:nvPicPr>
          <p:cNvPr id="11" name="Picture 10" descr="Screen Clipping">
            <a:extLst>
              <a:ext uri="{FF2B5EF4-FFF2-40B4-BE49-F238E27FC236}">
                <a16:creationId xmlns:a16="http://schemas.microsoft.com/office/drawing/2014/main" id="{C96D4541-768F-47B6-B05F-0AC455EB14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87284" y="2020389"/>
            <a:ext cx="4114753" cy="2517412"/>
          </a:xfrm>
          <a:prstGeom prst="rect">
            <a:avLst/>
          </a:prstGeom>
        </p:spPr>
      </p:pic>
      <p:sp>
        <p:nvSpPr>
          <p:cNvPr id="12" name="Rectangle 11">
            <a:extLst>
              <a:ext uri="{FF2B5EF4-FFF2-40B4-BE49-F238E27FC236}">
                <a16:creationId xmlns:a16="http://schemas.microsoft.com/office/drawing/2014/main" id="{8C9B0C69-5F47-4280-82AE-354CCB3B6D10}"/>
              </a:ext>
            </a:extLst>
          </p:cNvPr>
          <p:cNvSpPr/>
          <p:nvPr/>
        </p:nvSpPr>
        <p:spPr>
          <a:xfrm>
            <a:off x="870856" y="1288869"/>
            <a:ext cx="4029543" cy="3248932"/>
          </a:xfrm>
          <a:prstGeom prst="rect">
            <a:avLst/>
          </a:prstGeom>
          <a:noFill/>
          <a:ln>
            <a:solidFill>
              <a:srgbClr val="38789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A2DE5F4-4A71-41A5-8579-4F6790652997}"/>
              </a:ext>
            </a:extLst>
          </p:cNvPr>
          <p:cNvSpPr txBox="1"/>
          <p:nvPr/>
        </p:nvSpPr>
        <p:spPr>
          <a:xfrm>
            <a:off x="1526684" y="1233144"/>
            <a:ext cx="2548646" cy="307777"/>
          </a:xfrm>
          <a:prstGeom prst="rect">
            <a:avLst/>
          </a:prstGeom>
          <a:noFill/>
        </p:spPr>
        <p:txBody>
          <a:bodyPr wrap="square" rtlCol="0">
            <a:spAutoFit/>
          </a:bodyPr>
          <a:lstStyle/>
          <a:p>
            <a:pPr algn="ctr"/>
            <a:r>
              <a:rPr lang="en-US" sz="1400" u="sng" dirty="0"/>
              <a:t>My Predicted Performance</a:t>
            </a:r>
          </a:p>
        </p:txBody>
      </p:sp>
      <p:cxnSp>
        <p:nvCxnSpPr>
          <p:cNvPr id="15" name="Connector: Curved 14">
            <a:extLst>
              <a:ext uri="{FF2B5EF4-FFF2-40B4-BE49-F238E27FC236}">
                <a16:creationId xmlns:a16="http://schemas.microsoft.com/office/drawing/2014/main" id="{E0793EF8-F050-46FD-B933-F4312FCE377D}"/>
              </a:ext>
            </a:extLst>
          </p:cNvPr>
          <p:cNvCxnSpPr>
            <a:cxnSpLocks/>
          </p:cNvCxnSpPr>
          <p:nvPr/>
        </p:nvCxnSpPr>
        <p:spPr>
          <a:xfrm rot="10800000">
            <a:off x="7987283" y="1645921"/>
            <a:ext cx="2515254" cy="992777"/>
          </a:xfrm>
          <a:prstGeom prst="curvedConnector3">
            <a:avLst>
              <a:gd name="adj1" fmla="val -16476"/>
            </a:avLst>
          </a:prstGeom>
          <a:ln>
            <a:solidFill>
              <a:srgbClr val="38789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87FDB85-3D81-4FC6-87B7-DED535690286}"/>
              </a:ext>
            </a:extLst>
          </p:cNvPr>
          <p:cNvSpPr txBox="1"/>
          <p:nvPr/>
        </p:nvSpPr>
        <p:spPr>
          <a:xfrm>
            <a:off x="8967380" y="1442498"/>
            <a:ext cx="3011610" cy="307777"/>
          </a:xfrm>
          <a:prstGeom prst="rect">
            <a:avLst/>
          </a:prstGeom>
          <a:noFill/>
        </p:spPr>
        <p:txBody>
          <a:bodyPr wrap="square" rtlCol="0">
            <a:spAutoFit/>
          </a:bodyPr>
          <a:lstStyle/>
          <a:p>
            <a:r>
              <a:rPr lang="en-US" sz="1400" dirty="0">
                <a:solidFill>
                  <a:srgbClr val="3E849E"/>
                </a:solidFill>
              </a:rPr>
              <a:t>Users replicating a successful approach</a:t>
            </a:r>
          </a:p>
        </p:txBody>
      </p:sp>
      <p:sp>
        <p:nvSpPr>
          <p:cNvPr id="19" name="TextBox 18">
            <a:extLst>
              <a:ext uri="{FF2B5EF4-FFF2-40B4-BE49-F238E27FC236}">
                <a16:creationId xmlns:a16="http://schemas.microsoft.com/office/drawing/2014/main" id="{DC84C083-37C1-415A-A1EA-F4C130E0955A}"/>
              </a:ext>
            </a:extLst>
          </p:cNvPr>
          <p:cNvSpPr txBox="1"/>
          <p:nvPr/>
        </p:nvSpPr>
        <p:spPr>
          <a:xfrm>
            <a:off x="7701483" y="4748981"/>
            <a:ext cx="1465006" cy="954107"/>
          </a:xfrm>
          <a:prstGeom prst="rect">
            <a:avLst/>
          </a:prstGeom>
          <a:noFill/>
        </p:spPr>
        <p:txBody>
          <a:bodyPr wrap="square" rtlCol="0">
            <a:spAutoFit/>
          </a:bodyPr>
          <a:lstStyle/>
          <a:p>
            <a:pPr algn="ctr"/>
            <a:r>
              <a:rPr lang="en-US" sz="1400" u="sng" dirty="0"/>
              <a:t>Top Scores</a:t>
            </a:r>
          </a:p>
          <a:p>
            <a:pPr algn="ctr"/>
            <a:r>
              <a:rPr lang="en-US" sz="1400" dirty="0"/>
              <a:t>0.800</a:t>
            </a:r>
          </a:p>
          <a:p>
            <a:pPr algn="ctr"/>
            <a:r>
              <a:rPr lang="en-US" sz="1400" dirty="0"/>
              <a:t>0.788</a:t>
            </a:r>
          </a:p>
          <a:p>
            <a:pPr algn="ctr"/>
            <a:r>
              <a:rPr lang="en-US" sz="1400" dirty="0"/>
              <a:t>0.786</a:t>
            </a:r>
          </a:p>
        </p:txBody>
      </p:sp>
      <p:sp>
        <p:nvSpPr>
          <p:cNvPr id="20" name="TextBox 19">
            <a:extLst>
              <a:ext uri="{FF2B5EF4-FFF2-40B4-BE49-F238E27FC236}">
                <a16:creationId xmlns:a16="http://schemas.microsoft.com/office/drawing/2014/main" id="{65988705-8C11-4396-843F-595E869D07BD}"/>
              </a:ext>
            </a:extLst>
          </p:cNvPr>
          <p:cNvSpPr txBox="1"/>
          <p:nvPr/>
        </p:nvSpPr>
        <p:spPr>
          <a:xfrm>
            <a:off x="5640443" y="3648892"/>
            <a:ext cx="1623367" cy="261610"/>
          </a:xfrm>
          <a:prstGeom prst="rect">
            <a:avLst/>
          </a:prstGeom>
          <a:noFill/>
        </p:spPr>
        <p:txBody>
          <a:bodyPr wrap="square" rtlCol="0">
            <a:spAutoFit/>
          </a:bodyPr>
          <a:lstStyle/>
          <a:p>
            <a:r>
              <a:rPr lang="en-US" sz="1100" dirty="0"/>
              <a:t>(Mostly LSTM)</a:t>
            </a:r>
          </a:p>
        </p:txBody>
      </p:sp>
      <p:sp>
        <p:nvSpPr>
          <p:cNvPr id="21" name="TextBox 20">
            <a:extLst>
              <a:ext uri="{FF2B5EF4-FFF2-40B4-BE49-F238E27FC236}">
                <a16:creationId xmlns:a16="http://schemas.microsoft.com/office/drawing/2014/main" id="{DB6AC2B4-A53F-4E2F-AA32-06D5AF92CD48}"/>
              </a:ext>
            </a:extLst>
          </p:cNvPr>
          <p:cNvSpPr txBox="1"/>
          <p:nvPr/>
        </p:nvSpPr>
        <p:spPr>
          <a:xfrm>
            <a:off x="9520372" y="4478663"/>
            <a:ext cx="2523595" cy="307777"/>
          </a:xfrm>
          <a:prstGeom prst="rect">
            <a:avLst/>
          </a:prstGeom>
          <a:noFill/>
        </p:spPr>
        <p:txBody>
          <a:bodyPr wrap="square" rtlCol="0">
            <a:spAutoFit/>
          </a:bodyPr>
          <a:lstStyle/>
          <a:p>
            <a:r>
              <a:rPr lang="en-US" sz="1400" dirty="0"/>
              <a:t>Trending Kernels for this Project</a:t>
            </a:r>
          </a:p>
        </p:txBody>
      </p:sp>
    </p:spTree>
    <p:extLst>
      <p:ext uri="{BB962C8B-B14F-4D97-AF65-F5344CB8AC3E}">
        <p14:creationId xmlns:p14="http://schemas.microsoft.com/office/powerpoint/2010/main" val="4169238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F7159-EA1E-4A67-AAB0-348626D20472}"/>
              </a:ext>
            </a:extLst>
          </p:cNvPr>
          <p:cNvSpPr>
            <a:spLocks noGrp="1"/>
          </p:cNvSpPr>
          <p:nvPr>
            <p:ph type="title"/>
          </p:nvPr>
        </p:nvSpPr>
        <p:spPr/>
        <p:txBody>
          <a:bodyPr/>
          <a:lstStyle/>
          <a:p>
            <a:r>
              <a:rPr lang="en-US" dirty="0"/>
              <a:t>Challenge: Partial Discharge Fault Detection</a:t>
            </a:r>
          </a:p>
        </p:txBody>
      </p:sp>
      <p:sp>
        <p:nvSpPr>
          <p:cNvPr id="3" name="Content Placeholder 2">
            <a:extLst>
              <a:ext uri="{FF2B5EF4-FFF2-40B4-BE49-F238E27FC236}">
                <a16:creationId xmlns:a16="http://schemas.microsoft.com/office/drawing/2014/main" id="{9AD5F8DE-A67D-4EE4-B9B9-E01711C430F8}"/>
              </a:ext>
            </a:extLst>
          </p:cNvPr>
          <p:cNvSpPr>
            <a:spLocks noGrp="1"/>
          </p:cNvSpPr>
          <p:nvPr>
            <p:ph idx="1"/>
          </p:nvPr>
        </p:nvSpPr>
        <p:spPr>
          <a:xfrm>
            <a:off x="358140" y="1323703"/>
            <a:ext cx="11506200" cy="4853260"/>
          </a:xfrm>
        </p:spPr>
        <p:txBody>
          <a:bodyPr/>
          <a:lstStyle/>
          <a:p>
            <a:r>
              <a:rPr lang="en-US" dirty="0"/>
              <a:t>Overhead power lines run for hundreds of miles to supply power to cities. These great distances make it expensive to manually inspect the lines for </a:t>
            </a:r>
            <a:r>
              <a:rPr lang="en-US" dirty="0">
                <a:solidFill>
                  <a:srgbClr val="3E849E"/>
                </a:solidFill>
              </a:rPr>
              <a:t>damage that doesn't immediately lead to a power outage </a:t>
            </a:r>
            <a:r>
              <a:rPr lang="en-US" dirty="0"/>
              <a:t>(like tree branches falling on lines). </a:t>
            </a:r>
          </a:p>
          <a:p>
            <a:r>
              <a:rPr lang="en-US" dirty="0"/>
              <a:t>These modes of damage lead to a </a:t>
            </a:r>
            <a:r>
              <a:rPr lang="en-US" dirty="0">
                <a:solidFill>
                  <a:srgbClr val="3E849E"/>
                </a:solidFill>
              </a:rPr>
              <a:t>phenomenon known as partial discharge </a:t>
            </a:r>
            <a:r>
              <a:rPr lang="en-US" dirty="0"/>
              <a:t>— an electrical discharge which does not bridge the electrodes between an insulation system completely. </a:t>
            </a:r>
          </a:p>
          <a:p>
            <a:r>
              <a:rPr lang="en-US" dirty="0"/>
              <a:t>Partial discharges slowly damage the power line, so </a:t>
            </a:r>
            <a:r>
              <a:rPr lang="en-US" dirty="0">
                <a:solidFill>
                  <a:srgbClr val="3E849E"/>
                </a:solidFill>
              </a:rPr>
              <a:t>left unrepaired they will eventually lead to a power outage or start a fire</a:t>
            </a:r>
            <a:r>
              <a:rPr lang="en-US" dirty="0"/>
              <a:t>.</a:t>
            </a:r>
          </a:p>
          <a:p>
            <a:r>
              <a:rPr lang="en-US" dirty="0"/>
              <a:t>The challenge is to detect partial discharge patterns in signals acquired from these power lines with a new meter designed at the ENET Centre at VŠB. Effective classifiers using this data will make it possible to continuously monitor power lines for faults – helping to </a:t>
            </a:r>
            <a:r>
              <a:rPr lang="en-US" dirty="0">
                <a:solidFill>
                  <a:srgbClr val="3E849E"/>
                </a:solidFill>
              </a:rPr>
              <a:t>reduce maintenance costs and prevent power outages</a:t>
            </a:r>
            <a:r>
              <a:rPr lang="en-US" dirty="0"/>
              <a:t>.</a:t>
            </a:r>
          </a:p>
          <a:p>
            <a:pPr marL="0" indent="0">
              <a:buNone/>
            </a:pPr>
            <a:endParaRPr lang="en-US" dirty="0"/>
          </a:p>
        </p:txBody>
      </p:sp>
      <p:pic>
        <p:nvPicPr>
          <p:cNvPr id="4" name="Picture 3">
            <a:extLst>
              <a:ext uri="{FF2B5EF4-FFF2-40B4-BE49-F238E27FC236}">
                <a16:creationId xmlns:a16="http://schemas.microsoft.com/office/drawing/2014/main" id="{5ABE0992-6A28-499A-94B1-DEB64908F4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4096632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A7BB9-CB26-4F27-A8D6-21CB8222A4E2}"/>
              </a:ext>
            </a:extLst>
          </p:cNvPr>
          <p:cNvSpPr>
            <a:spLocks noGrp="1"/>
          </p:cNvSpPr>
          <p:nvPr>
            <p:ph type="title"/>
          </p:nvPr>
        </p:nvSpPr>
        <p:spPr/>
        <p:txBody>
          <a:bodyPr/>
          <a:lstStyle/>
          <a:p>
            <a:r>
              <a:rPr lang="en-US" dirty="0"/>
              <a:t>Key Lessons for Dealing with Unbalanced Classes</a:t>
            </a:r>
          </a:p>
        </p:txBody>
      </p:sp>
      <p:sp>
        <p:nvSpPr>
          <p:cNvPr id="3" name="Content Placeholder 2">
            <a:extLst>
              <a:ext uri="{FF2B5EF4-FFF2-40B4-BE49-F238E27FC236}">
                <a16:creationId xmlns:a16="http://schemas.microsoft.com/office/drawing/2014/main" id="{0310C406-0658-4A9F-9522-BC4FDB80E962}"/>
              </a:ext>
            </a:extLst>
          </p:cNvPr>
          <p:cNvSpPr>
            <a:spLocks noGrp="1"/>
          </p:cNvSpPr>
          <p:nvPr>
            <p:ph idx="1"/>
          </p:nvPr>
        </p:nvSpPr>
        <p:spPr>
          <a:xfrm>
            <a:off x="358140" y="1193074"/>
            <a:ext cx="11506200" cy="4983889"/>
          </a:xfrm>
        </p:spPr>
        <p:txBody>
          <a:bodyPr/>
          <a:lstStyle/>
          <a:p>
            <a:r>
              <a:rPr lang="en-US" dirty="0"/>
              <a:t>Use the right performance metric</a:t>
            </a:r>
          </a:p>
          <a:p>
            <a:pPr lvl="1"/>
            <a:r>
              <a:rPr lang="en-US" dirty="0"/>
              <a:t>Traditional metrics like accuracy, precision, recall, and F1 scores can be misleading</a:t>
            </a:r>
          </a:p>
          <a:p>
            <a:pPr lvl="1"/>
            <a:r>
              <a:rPr lang="en-US" dirty="0"/>
              <a:t>Matthews Correlation Coefficient – an effective binary classification performance measure - even for classes of very different sizes.</a:t>
            </a:r>
          </a:p>
          <a:p>
            <a:pPr lvl="1"/>
            <a:r>
              <a:rPr lang="en-US" dirty="0"/>
              <a:t>Pearson’s Chi-Squared Test - a similar metric for higher order classification problems</a:t>
            </a:r>
          </a:p>
          <a:p>
            <a:r>
              <a:rPr lang="en-US" dirty="0"/>
              <a:t>Account for the influence of test-train splits</a:t>
            </a:r>
          </a:p>
          <a:p>
            <a:pPr lvl="1"/>
            <a:r>
              <a:rPr lang="en-US" dirty="0"/>
              <a:t>With so few samples belonging to one of the classes, results can vary wildly</a:t>
            </a:r>
          </a:p>
          <a:p>
            <a:pPr lvl="1"/>
            <a:r>
              <a:rPr lang="en-US" dirty="0"/>
              <a:t>Rerun your analysis and testing while varying splits and random states to find robust performance predictions.</a:t>
            </a:r>
          </a:p>
          <a:p>
            <a:r>
              <a:rPr lang="en-US" dirty="0"/>
              <a:t>Use a model or framework built for the task, and tune it properly</a:t>
            </a:r>
          </a:p>
          <a:p>
            <a:pPr lvl="1"/>
            <a:r>
              <a:rPr lang="en-US" dirty="0"/>
              <a:t>Some models are more adept at handling unbalanced classes than others</a:t>
            </a:r>
          </a:p>
          <a:p>
            <a:pPr lvl="1"/>
            <a:r>
              <a:rPr lang="en-US" dirty="0"/>
              <a:t>Modify and iterate on the impact of class weights, don’t rely on defaults</a:t>
            </a:r>
          </a:p>
          <a:p>
            <a:pPr lvl="1"/>
            <a:r>
              <a:rPr lang="en-US" dirty="0"/>
              <a:t>Ensemble Cross-Validation – robust test-train splits, produces probabilities not classes</a:t>
            </a:r>
          </a:p>
          <a:p>
            <a:pPr lvl="1"/>
            <a:r>
              <a:rPr lang="en-US" dirty="0"/>
              <a:t>Use Probabilities of Class Assignment to Under or Over Predict a Class</a:t>
            </a:r>
          </a:p>
          <a:p>
            <a:endParaRPr lang="en-US" dirty="0"/>
          </a:p>
        </p:txBody>
      </p:sp>
    </p:spTree>
    <p:extLst>
      <p:ext uri="{BB962C8B-B14F-4D97-AF65-F5344CB8AC3E}">
        <p14:creationId xmlns:p14="http://schemas.microsoft.com/office/powerpoint/2010/main" val="17808656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1D6D3-9AA5-4B0E-9C14-FC7B8E7F4597}"/>
              </a:ext>
            </a:extLst>
          </p:cNvPr>
          <p:cNvSpPr>
            <a:spLocks noGrp="1"/>
          </p:cNvSpPr>
          <p:nvPr>
            <p:ph type="title"/>
          </p:nvPr>
        </p:nvSpPr>
        <p:spPr/>
        <p:txBody>
          <a:bodyPr/>
          <a:lstStyle/>
          <a:p>
            <a:r>
              <a:rPr lang="en-US" dirty="0"/>
              <a:t>Possible Paths to Improvement on this Project</a:t>
            </a:r>
          </a:p>
        </p:txBody>
      </p:sp>
      <p:sp>
        <p:nvSpPr>
          <p:cNvPr id="3" name="Content Placeholder 2">
            <a:extLst>
              <a:ext uri="{FF2B5EF4-FFF2-40B4-BE49-F238E27FC236}">
                <a16:creationId xmlns:a16="http://schemas.microsoft.com/office/drawing/2014/main" id="{CDA8CADD-1C29-458F-BBE9-CEE68423FAF4}"/>
              </a:ext>
            </a:extLst>
          </p:cNvPr>
          <p:cNvSpPr>
            <a:spLocks noGrp="1"/>
          </p:cNvSpPr>
          <p:nvPr>
            <p:ph idx="1"/>
          </p:nvPr>
        </p:nvSpPr>
        <p:spPr/>
        <p:txBody>
          <a:bodyPr/>
          <a:lstStyle/>
          <a:p>
            <a:r>
              <a:rPr lang="en-US" dirty="0"/>
              <a:t>Move from Detection in Single Cycles to an Accumulator or N-Cycle Detection</a:t>
            </a:r>
          </a:p>
          <a:p>
            <a:pPr lvl="1"/>
            <a:r>
              <a:rPr lang="en-US" dirty="0"/>
              <a:t>Detect persistent faults while mitigating sporadic effects like corona</a:t>
            </a:r>
          </a:p>
          <a:p>
            <a:pPr lvl="1"/>
            <a:r>
              <a:rPr lang="en-US" dirty="0"/>
              <a:t>Data should already exist: signal data is device or location tagged</a:t>
            </a:r>
          </a:p>
          <a:p>
            <a:endParaRPr lang="en-US" dirty="0"/>
          </a:p>
          <a:p>
            <a:r>
              <a:rPr lang="en-US" dirty="0"/>
              <a:t>While not globally true, when a fault is present in one phase, the likelihood of fault present in one or both or the other phases is also quite high.</a:t>
            </a:r>
          </a:p>
          <a:p>
            <a:pPr lvl="1"/>
            <a:r>
              <a:rPr lang="en-US" dirty="0"/>
              <a:t>Implement some logic that weights the probability of detection in the aggregate of the measurement?</a:t>
            </a:r>
          </a:p>
          <a:p>
            <a:pPr lvl="1"/>
            <a:r>
              <a:rPr lang="en-US" dirty="0"/>
              <a:t>How to use this data without introducing bias?</a:t>
            </a:r>
            <a:br>
              <a:rPr lang="en-US" dirty="0"/>
            </a:br>
            <a:endParaRPr lang="en-US" dirty="0"/>
          </a:p>
          <a:p>
            <a:r>
              <a:rPr lang="en-US" dirty="0"/>
              <a:t>Improved signal processing and feature extraction</a:t>
            </a:r>
          </a:p>
          <a:p>
            <a:r>
              <a:rPr lang="en-US" dirty="0"/>
              <a:t>Further steps to mitigate </a:t>
            </a:r>
            <a:r>
              <a:rPr lang="en-US" dirty="0" err="1"/>
              <a:t>mitigate</a:t>
            </a:r>
            <a:r>
              <a:rPr lang="en-US" dirty="0"/>
              <a:t> suspected overfitting</a:t>
            </a:r>
          </a:p>
          <a:p>
            <a:r>
              <a:rPr lang="en-US" dirty="0"/>
              <a:t>Avoid feature extraction, and evaluate deep learning methods like LTSM</a:t>
            </a:r>
          </a:p>
          <a:p>
            <a:endParaRPr lang="en-US" dirty="0"/>
          </a:p>
        </p:txBody>
      </p:sp>
    </p:spTree>
    <p:extLst>
      <p:ext uri="{BB962C8B-B14F-4D97-AF65-F5344CB8AC3E}">
        <p14:creationId xmlns:p14="http://schemas.microsoft.com/office/powerpoint/2010/main" val="27642705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8080C-B3F2-4133-AC35-BEF073BAFF71}"/>
              </a:ext>
            </a:extLst>
          </p:cNvPr>
          <p:cNvSpPr>
            <a:spLocks noGrp="1"/>
          </p:cNvSpPr>
          <p:nvPr>
            <p:ph type="title"/>
          </p:nvPr>
        </p:nvSpPr>
        <p:spPr/>
        <p:txBody>
          <a:bodyPr/>
          <a:lstStyle/>
          <a:p>
            <a:r>
              <a:rPr lang="en-US" dirty="0"/>
              <a:t>References – Useful Academic Papers on the Subject</a:t>
            </a:r>
          </a:p>
        </p:txBody>
      </p:sp>
      <p:sp>
        <p:nvSpPr>
          <p:cNvPr id="3" name="Content Placeholder 2">
            <a:extLst>
              <a:ext uri="{FF2B5EF4-FFF2-40B4-BE49-F238E27FC236}">
                <a16:creationId xmlns:a16="http://schemas.microsoft.com/office/drawing/2014/main" id="{9660F4AF-9927-4940-B28A-E582D0DF975A}"/>
              </a:ext>
            </a:extLst>
          </p:cNvPr>
          <p:cNvSpPr>
            <a:spLocks noGrp="1"/>
          </p:cNvSpPr>
          <p:nvPr>
            <p:ph idx="1"/>
          </p:nvPr>
        </p:nvSpPr>
        <p:spPr>
          <a:xfrm>
            <a:off x="358140" y="1410789"/>
            <a:ext cx="11506200" cy="4766174"/>
          </a:xfrm>
        </p:spPr>
        <p:txBody>
          <a:bodyPr/>
          <a:lstStyle/>
          <a:p>
            <a:pPr marL="457200" indent="-457200">
              <a:buFont typeface="+mj-lt"/>
              <a:buAutoNum type="arabicPeriod"/>
            </a:pPr>
            <a:r>
              <a:rPr lang="en-US" dirty="0" err="1"/>
              <a:t>Misak</a:t>
            </a:r>
            <a:r>
              <a:rPr lang="en-US" dirty="0"/>
              <a:t>, S., et al. “A Complex Classification Approach of Partial Discharges from Covered Conductors in Real Environment.” </a:t>
            </a:r>
            <a:r>
              <a:rPr lang="en-US" i="1" dirty="0"/>
              <a:t>IEEE Transactions on Dielectrics and Electrical Insulation</a:t>
            </a:r>
            <a:r>
              <a:rPr lang="en-US" dirty="0"/>
              <a:t>, vol. 24, no. 2, 2017, pp. 1097–1104., doi:10.1109/tdei.2017.006135.</a:t>
            </a:r>
          </a:p>
          <a:p>
            <a:pPr marL="457200" indent="-457200">
              <a:buFont typeface="+mj-lt"/>
              <a:buAutoNum type="arabicPeriod"/>
            </a:pPr>
            <a:r>
              <a:rPr lang="en-US" dirty="0" err="1"/>
              <a:t>Vantuch</a:t>
            </a:r>
            <a:r>
              <a:rPr lang="en-US" dirty="0"/>
              <a:t>, Tomas. </a:t>
            </a:r>
            <a:r>
              <a:rPr lang="en-US" i="1" dirty="0"/>
              <a:t>Analysis of Time Series Data</a:t>
            </a:r>
            <a:r>
              <a:rPr lang="en-US" dirty="0"/>
              <a:t>, 2018, dspace.vsb.cz/bitstream/handle/10084/133114/VAN431_FEI_P1807_1801V001_2018.pdf.</a:t>
            </a:r>
          </a:p>
          <a:p>
            <a:pPr marL="457200" indent="-457200">
              <a:buFont typeface="+mj-lt"/>
              <a:buAutoNum type="arabicPeriod"/>
            </a:pPr>
            <a:endParaRPr lang="en-US" dirty="0"/>
          </a:p>
          <a:p>
            <a:pPr marL="0" indent="0">
              <a:buNone/>
            </a:pPr>
            <a:r>
              <a:rPr lang="en-US" dirty="0"/>
              <a:t>My Kaggle kernel and GitHub repos have been set public:</a:t>
            </a:r>
          </a:p>
          <a:p>
            <a:pPr marL="457200" lvl="1" indent="0">
              <a:buNone/>
            </a:pPr>
            <a:r>
              <a:rPr lang="en-US" dirty="0"/>
              <a:t>Kaggle Kernel: </a:t>
            </a:r>
            <a:r>
              <a:rPr lang="en-US" dirty="0">
                <a:hlinkClick r:id="rId3"/>
              </a:rPr>
              <a:t>https://www.kaggle.com/jeffreyegan/vsb-power-line-fault-detection-approach</a:t>
            </a:r>
            <a:endParaRPr lang="en-US" dirty="0"/>
          </a:p>
          <a:p>
            <a:pPr marL="457200" lvl="1" indent="0">
              <a:buNone/>
            </a:pPr>
            <a:r>
              <a:rPr lang="en-US" dirty="0"/>
              <a:t>GitHub: </a:t>
            </a:r>
            <a:r>
              <a:rPr lang="en-US" dirty="0">
                <a:hlinkClick r:id="rId4"/>
              </a:rPr>
              <a:t>https://github.com/jeffreyegan/VSB_Power_Line_Fault_Detection</a:t>
            </a:r>
            <a:endParaRPr lang="en-US" dirty="0"/>
          </a:p>
          <a:p>
            <a:pPr marL="457200" lvl="1" indent="0">
              <a:buNone/>
            </a:pPr>
            <a:r>
              <a:rPr lang="en-US" dirty="0"/>
              <a:t>Forks &amp; collaboration welcome! </a:t>
            </a:r>
          </a:p>
          <a:p>
            <a:pPr marL="0" indent="0">
              <a:buNone/>
            </a:pPr>
            <a:endParaRPr lang="en-US" dirty="0"/>
          </a:p>
        </p:txBody>
      </p:sp>
      <p:pic>
        <p:nvPicPr>
          <p:cNvPr id="4" name="Picture 3">
            <a:extLst>
              <a:ext uri="{FF2B5EF4-FFF2-40B4-BE49-F238E27FC236}">
                <a16:creationId xmlns:a16="http://schemas.microsoft.com/office/drawing/2014/main" id="{EA9BA920-910C-4B7D-AA95-6658F73430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3672384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1F399-F316-4EC1-AF57-0D2C5DD91BA5}"/>
              </a:ext>
            </a:extLst>
          </p:cNvPr>
          <p:cNvSpPr>
            <a:spLocks noGrp="1"/>
          </p:cNvSpPr>
          <p:nvPr>
            <p:ph type="title"/>
          </p:nvPr>
        </p:nvSpPr>
        <p:spPr/>
        <p:txBody>
          <a:bodyPr/>
          <a:lstStyle/>
          <a:p>
            <a:r>
              <a:rPr lang="en-US" dirty="0"/>
              <a:t>Q: What’s Next? </a:t>
            </a:r>
            <a:br>
              <a:rPr lang="en-US" dirty="0"/>
            </a:br>
            <a:r>
              <a:rPr lang="en-US" dirty="0"/>
              <a:t>A: More DSP / ML challenges!</a:t>
            </a:r>
          </a:p>
        </p:txBody>
      </p:sp>
      <p:sp>
        <p:nvSpPr>
          <p:cNvPr id="3" name="Content Placeholder 2">
            <a:extLst>
              <a:ext uri="{FF2B5EF4-FFF2-40B4-BE49-F238E27FC236}">
                <a16:creationId xmlns:a16="http://schemas.microsoft.com/office/drawing/2014/main" id="{909B8015-B6C6-40A5-B009-110D3F921F68}"/>
              </a:ext>
            </a:extLst>
          </p:cNvPr>
          <p:cNvSpPr>
            <a:spLocks noGrp="1"/>
          </p:cNvSpPr>
          <p:nvPr>
            <p:ph idx="1"/>
          </p:nvPr>
        </p:nvSpPr>
        <p:spPr>
          <a:xfrm>
            <a:off x="358140" y="1323704"/>
            <a:ext cx="11506200" cy="4853260"/>
          </a:xfrm>
        </p:spPr>
        <p:txBody>
          <a:bodyPr/>
          <a:lstStyle/>
          <a:p>
            <a:r>
              <a:rPr lang="en-US" dirty="0"/>
              <a:t>Predicting Earthquakes for Los Alamos National Labs – Geophysics Group!</a:t>
            </a:r>
          </a:p>
          <a:p>
            <a:endParaRPr lang="en-US" dirty="0"/>
          </a:p>
          <a:p>
            <a:r>
              <a:rPr lang="en-US" dirty="0"/>
              <a:t>Forecasting earthquakes is one of the most important problems in Earth science because of their devastating consequences. Current scientific studies related to earthquake forecasting focus on three key points: when the event will occur, where it will occur, and how large it will be.</a:t>
            </a:r>
          </a:p>
          <a:p>
            <a:endParaRPr lang="en-US" dirty="0"/>
          </a:p>
          <a:p>
            <a:r>
              <a:rPr lang="en-US" dirty="0"/>
              <a:t>In this competition, you will address when the earthquake will take place. Specifically, you’ll predict the time remaining before laboratory earthquakes occur from real-time seismic data. </a:t>
            </a:r>
          </a:p>
          <a:p>
            <a:endParaRPr lang="en-US" dirty="0"/>
          </a:p>
          <a:p>
            <a:r>
              <a:rPr lang="en-US" dirty="0">
                <a:hlinkClick r:id="rId3"/>
              </a:rPr>
              <a:t>https://www.kaggle.com/c/LANL-Earthquake-Prediction</a:t>
            </a:r>
            <a:endParaRPr lang="en-US" dirty="0"/>
          </a:p>
          <a:p>
            <a:endParaRPr lang="en-US" dirty="0"/>
          </a:p>
        </p:txBody>
      </p:sp>
      <p:pic>
        <p:nvPicPr>
          <p:cNvPr id="7" name="Picture 6">
            <a:extLst>
              <a:ext uri="{FF2B5EF4-FFF2-40B4-BE49-F238E27FC236}">
                <a16:creationId xmlns:a16="http://schemas.microsoft.com/office/drawing/2014/main" id="{BBB3BB4C-DD16-4BE9-91E5-0D42B172DD07}"/>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26394" y="4835394"/>
            <a:ext cx="2355707" cy="2355707"/>
          </a:xfrm>
          <a:prstGeom prst="rect">
            <a:avLst/>
          </a:prstGeom>
        </p:spPr>
      </p:pic>
    </p:spTree>
    <p:extLst>
      <p:ext uri="{BB962C8B-B14F-4D97-AF65-F5344CB8AC3E}">
        <p14:creationId xmlns:p14="http://schemas.microsoft.com/office/powerpoint/2010/main" val="24015964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DBADD-4970-4048-AB28-3817FE252863}"/>
              </a:ext>
            </a:extLst>
          </p:cNvPr>
          <p:cNvSpPr>
            <a:spLocks noGrp="1"/>
          </p:cNvSpPr>
          <p:nvPr>
            <p:ph type="title"/>
          </p:nvPr>
        </p:nvSpPr>
        <p:spPr/>
        <p:txBody>
          <a:bodyPr/>
          <a:lstStyle/>
          <a:p>
            <a:r>
              <a:rPr lang="en-US" dirty="0"/>
              <a:t>Visual Aides – Anatomy of a Covered Conductor</a:t>
            </a:r>
          </a:p>
        </p:txBody>
      </p:sp>
      <p:pic>
        <p:nvPicPr>
          <p:cNvPr id="4" name="Picture 2" descr="https://www.gwelec.com/images/products/GW_EcoSwitch_A_03.jpg">
            <a:extLst>
              <a:ext uri="{FF2B5EF4-FFF2-40B4-BE49-F238E27FC236}">
                <a16:creationId xmlns:a16="http://schemas.microsoft.com/office/drawing/2014/main" id="{1DE64019-DA76-4C38-A1B2-14E37B60856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8140" y="1155342"/>
            <a:ext cx="6264165" cy="48404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dielectric cable">
            <a:extLst>
              <a:ext uri="{FF2B5EF4-FFF2-40B4-BE49-F238E27FC236}">
                <a16:creationId xmlns:a16="http://schemas.microsoft.com/office/drawing/2014/main" id="{A82AAF6D-764F-4078-8C3C-2968A5A6B8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7957" y="1503392"/>
            <a:ext cx="4518404" cy="2315682"/>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DD3FD19-A707-4AA7-9877-9E8D50C8A8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7957" y="4704861"/>
            <a:ext cx="4518404" cy="1290973"/>
          </a:xfrm>
          <a:prstGeom prst="rect">
            <a:avLst/>
          </a:prstGeom>
          <a:ln w="12700">
            <a:solidFill>
              <a:schemeClr val="tx1"/>
            </a:solidFill>
          </a:ln>
        </p:spPr>
      </p:pic>
    </p:spTree>
    <p:extLst>
      <p:ext uri="{BB962C8B-B14F-4D97-AF65-F5344CB8AC3E}">
        <p14:creationId xmlns:p14="http://schemas.microsoft.com/office/powerpoint/2010/main" val="1831016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D5F54-1077-4583-81AD-D4E61DDCB402}"/>
              </a:ext>
            </a:extLst>
          </p:cNvPr>
          <p:cNvSpPr>
            <a:spLocks noGrp="1"/>
          </p:cNvSpPr>
          <p:nvPr>
            <p:ph type="title"/>
          </p:nvPr>
        </p:nvSpPr>
        <p:spPr/>
        <p:txBody>
          <a:bodyPr/>
          <a:lstStyle/>
          <a:p>
            <a:r>
              <a:rPr lang="en-US" dirty="0"/>
              <a:t>Examination Reveals Highly Unbalanced Data</a:t>
            </a:r>
          </a:p>
        </p:txBody>
      </p:sp>
      <p:sp>
        <p:nvSpPr>
          <p:cNvPr id="3" name="Content Placeholder 2">
            <a:extLst>
              <a:ext uri="{FF2B5EF4-FFF2-40B4-BE49-F238E27FC236}">
                <a16:creationId xmlns:a16="http://schemas.microsoft.com/office/drawing/2014/main" id="{74201EB1-D6F4-480A-9D4E-92D99B08E2DC}"/>
              </a:ext>
            </a:extLst>
          </p:cNvPr>
          <p:cNvSpPr>
            <a:spLocks noGrp="1"/>
          </p:cNvSpPr>
          <p:nvPr>
            <p:ph idx="1"/>
          </p:nvPr>
        </p:nvSpPr>
        <p:spPr/>
        <p:txBody>
          <a:bodyPr/>
          <a:lstStyle/>
          <a:p>
            <a:r>
              <a:rPr lang="en-US" dirty="0"/>
              <a:t>All Provided Data: Labeled &amp; Unlabeled</a:t>
            </a:r>
          </a:p>
          <a:p>
            <a:pPr lvl="1">
              <a:spcBef>
                <a:spcPts val="1200"/>
              </a:spcBef>
            </a:pPr>
            <a:r>
              <a:rPr lang="en-US" dirty="0"/>
              <a:t>Labeled Training Set: 2,904 Measurements = 8,712 Signals </a:t>
            </a:r>
            <a:r>
              <a:rPr lang="en-US" dirty="0">
                <a:solidFill>
                  <a:srgbClr val="3E849E"/>
                </a:solidFill>
              </a:rPr>
              <a:t>(only 30% of data is labeled)</a:t>
            </a:r>
            <a:endParaRPr lang="en-US" dirty="0"/>
          </a:p>
          <a:p>
            <a:pPr lvl="1">
              <a:spcBef>
                <a:spcPts val="1200"/>
              </a:spcBef>
            </a:pPr>
            <a:r>
              <a:rPr lang="en-US" dirty="0"/>
              <a:t>Unlabeled Test Set: Perform Binary Classification: 6,779 Measurements = 20,337 Signals</a:t>
            </a:r>
          </a:p>
          <a:p>
            <a:pPr lvl="1"/>
            <a:endParaRPr lang="en-US" dirty="0"/>
          </a:p>
          <a:p>
            <a:r>
              <a:rPr lang="en-US" dirty="0"/>
              <a:t>Occurrence of Faults and Non-Faults in Labeled Data</a:t>
            </a:r>
          </a:p>
          <a:p>
            <a:pPr lvl="1">
              <a:spcBef>
                <a:spcPts val="1200"/>
              </a:spcBef>
            </a:pPr>
            <a:r>
              <a:rPr lang="en-US" dirty="0"/>
              <a:t>8187 Signals without Fault, 213 Signals with Fault </a:t>
            </a:r>
            <a:r>
              <a:rPr lang="en-US" dirty="0">
                <a:solidFill>
                  <a:srgbClr val="3E849E"/>
                </a:solidFill>
              </a:rPr>
              <a:t>(only 2.5% of labeled signals have faults!)</a:t>
            </a:r>
          </a:p>
          <a:p>
            <a:pPr lvl="1"/>
            <a:endParaRPr lang="en-US" dirty="0"/>
          </a:p>
          <a:p>
            <a:r>
              <a:rPr lang="en-US" dirty="0"/>
              <a:t>Grouping of Signal Faults per Measurement</a:t>
            </a:r>
          </a:p>
          <a:p>
            <a:pPr lvl="1">
              <a:spcBef>
                <a:spcPts val="1200"/>
              </a:spcBef>
            </a:pPr>
            <a:r>
              <a:rPr lang="en-US" dirty="0"/>
              <a:t>Measurements with no faults present: 2710 (93.3% of measurements exhibit no fault)</a:t>
            </a:r>
          </a:p>
          <a:p>
            <a:pPr lvl="1">
              <a:spcBef>
                <a:spcPts val="1200"/>
              </a:spcBef>
            </a:pPr>
            <a:r>
              <a:rPr lang="en-US" dirty="0"/>
              <a:t>Measurements with fault present in only 1 phase: 19 (9.7% of cases where faults present)</a:t>
            </a:r>
          </a:p>
          <a:p>
            <a:pPr lvl="1">
              <a:spcBef>
                <a:spcPts val="1200"/>
              </a:spcBef>
            </a:pPr>
            <a:r>
              <a:rPr lang="en-US" dirty="0"/>
              <a:t>Measurements with faults present in 2 of 3 phases: 19 (9.7% of cases where faults present)</a:t>
            </a:r>
          </a:p>
          <a:p>
            <a:pPr lvl="1">
              <a:spcBef>
                <a:spcPts val="1200"/>
              </a:spcBef>
            </a:pPr>
            <a:r>
              <a:rPr lang="en-US" dirty="0"/>
              <a:t>Measurements with faults present in all 3 phases: 156 (80.4% of cases where faults present)</a:t>
            </a:r>
          </a:p>
          <a:p>
            <a:endParaRPr lang="en-US" dirty="0"/>
          </a:p>
        </p:txBody>
      </p:sp>
      <p:pic>
        <p:nvPicPr>
          <p:cNvPr id="4" name="Picture 3">
            <a:extLst>
              <a:ext uri="{FF2B5EF4-FFF2-40B4-BE49-F238E27FC236}">
                <a16:creationId xmlns:a16="http://schemas.microsoft.com/office/drawing/2014/main" id="{032E8FE9-4436-4336-B4BA-0254E5EED4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3798315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593CAF22-1D74-4937-89BA-B90D60F3B095}"/>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58775" y="1278431"/>
            <a:ext cx="5661025" cy="3328585"/>
          </a:xfrm>
        </p:spPr>
      </p:pic>
      <p:pic>
        <p:nvPicPr>
          <p:cNvPr id="9" name="Content Placeholder 8">
            <a:extLst>
              <a:ext uri="{FF2B5EF4-FFF2-40B4-BE49-F238E27FC236}">
                <a16:creationId xmlns:a16="http://schemas.microsoft.com/office/drawing/2014/main" id="{5972C7EB-0976-4405-B88D-9E96AE3F181D}"/>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1278431"/>
            <a:ext cx="5661025" cy="3328585"/>
          </a:xfrm>
        </p:spPr>
      </p:pic>
      <p:sp>
        <p:nvSpPr>
          <p:cNvPr id="2" name="Title 1">
            <a:extLst>
              <a:ext uri="{FF2B5EF4-FFF2-40B4-BE49-F238E27FC236}">
                <a16:creationId xmlns:a16="http://schemas.microsoft.com/office/drawing/2014/main" id="{665DB8BE-F379-4C37-87DD-30DE42DFB010}"/>
              </a:ext>
            </a:extLst>
          </p:cNvPr>
          <p:cNvSpPr>
            <a:spLocks noGrp="1"/>
          </p:cNvSpPr>
          <p:nvPr>
            <p:ph type="title"/>
          </p:nvPr>
        </p:nvSpPr>
        <p:spPr/>
        <p:txBody>
          <a:bodyPr/>
          <a:lstStyle/>
          <a:p>
            <a:r>
              <a:rPr lang="en-US" dirty="0"/>
              <a:t>Sample Measurements with 3 Phase Signals</a:t>
            </a:r>
          </a:p>
        </p:txBody>
      </p:sp>
      <p:sp>
        <p:nvSpPr>
          <p:cNvPr id="10" name="Rectangle 9">
            <a:extLst>
              <a:ext uri="{FF2B5EF4-FFF2-40B4-BE49-F238E27FC236}">
                <a16:creationId xmlns:a16="http://schemas.microsoft.com/office/drawing/2014/main" id="{206B3364-E9D2-448E-BAC5-4372748633B9}"/>
              </a:ext>
            </a:extLst>
          </p:cNvPr>
          <p:cNvSpPr/>
          <p:nvPr/>
        </p:nvSpPr>
        <p:spPr>
          <a:xfrm>
            <a:off x="693040" y="4674948"/>
            <a:ext cx="11140185" cy="1287532"/>
          </a:xfrm>
          <a:prstGeom prst="rect">
            <a:avLst/>
          </a:prstGeom>
        </p:spPr>
        <p:txBody>
          <a:bodyPr wrap="square">
            <a:spAutoFit/>
          </a:bodyPr>
          <a:lstStyle/>
          <a:p>
            <a:pPr>
              <a:lnSpc>
                <a:spcPct val="150000"/>
              </a:lnSpc>
            </a:pPr>
            <a:r>
              <a:rPr lang="en-US" dirty="0">
                <a:latin typeface="Arial" panose="020B0604020202020204" pitchFamily="34" charset="0"/>
                <a:cs typeface="Arial" panose="020B0604020202020204" pitchFamily="34" charset="0"/>
              </a:rPr>
              <a:t>Each signal (phase) contains 800,000 measurements of a power line’s voltage, taken over 20 milliseconds.</a:t>
            </a:r>
          </a:p>
          <a:p>
            <a:pPr>
              <a:lnSpc>
                <a:spcPct val="150000"/>
              </a:lnSpc>
            </a:pPr>
            <a:r>
              <a:rPr lang="en-US" dirty="0">
                <a:latin typeface="Arial" panose="020B0604020202020204" pitchFamily="34" charset="0"/>
                <a:cs typeface="Arial" panose="020B0604020202020204" pitchFamily="34" charset="0"/>
              </a:rPr>
              <a:t>For signal processing, that means each signal data set has a sample rate of 40 million samples per second.</a:t>
            </a:r>
          </a:p>
          <a:p>
            <a:pPr>
              <a:lnSpc>
                <a:spcPct val="150000"/>
              </a:lnSpc>
            </a:pPr>
            <a:r>
              <a:rPr lang="en-US" dirty="0">
                <a:latin typeface="Arial" panose="020B0604020202020204" pitchFamily="34" charset="0"/>
                <a:cs typeface="Arial" panose="020B0604020202020204" pitchFamily="34" charset="0"/>
              </a:rPr>
              <a:t>The underlying electric grid operates at 50Hz, this means each signal covers a single complete grid cycle.</a:t>
            </a:r>
          </a:p>
        </p:txBody>
      </p:sp>
      <p:pic>
        <p:nvPicPr>
          <p:cNvPr id="11" name="Picture 10">
            <a:extLst>
              <a:ext uri="{FF2B5EF4-FFF2-40B4-BE49-F238E27FC236}">
                <a16:creationId xmlns:a16="http://schemas.microsoft.com/office/drawing/2014/main" id="{37BF8CAB-7167-41C3-BFD8-74BC6F0DEC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2231544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D5C521A-8767-46E1-9D37-D93C979FAFF8}"/>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58775" y="1458893"/>
            <a:ext cx="5661025" cy="4413289"/>
          </a:xfrm>
        </p:spPr>
      </p:pic>
      <p:sp>
        <p:nvSpPr>
          <p:cNvPr id="3" name="Content Placeholder 2">
            <a:extLst>
              <a:ext uri="{FF2B5EF4-FFF2-40B4-BE49-F238E27FC236}">
                <a16:creationId xmlns:a16="http://schemas.microsoft.com/office/drawing/2014/main" id="{B0745121-DE61-4A86-B32A-AEA23432681A}"/>
              </a:ext>
            </a:extLst>
          </p:cNvPr>
          <p:cNvSpPr>
            <a:spLocks noGrp="1"/>
          </p:cNvSpPr>
          <p:nvPr>
            <p:ph sz="half" idx="2"/>
          </p:nvPr>
        </p:nvSpPr>
        <p:spPr>
          <a:xfrm>
            <a:off x="6172200" y="1563475"/>
            <a:ext cx="5661660" cy="4613488"/>
          </a:xfrm>
        </p:spPr>
        <p:txBody>
          <a:bodyPr/>
          <a:lstStyle/>
          <a:p>
            <a:pPr marL="0" indent="0">
              <a:spcBef>
                <a:spcPts val="2400"/>
              </a:spcBef>
              <a:buNone/>
            </a:pPr>
            <a:r>
              <a:rPr lang="en-US" dirty="0"/>
              <a:t>Many other sources of noise could be falsely attributed to partial discharge.</a:t>
            </a:r>
          </a:p>
          <a:p>
            <a:pPr>
              <a:spcBef>
                <a:spcPts val="2400"/>
              </a:spcBef>
            </a:pPr>
            <a:r>
              <a:rPr lang="en-US" dirty="0"/>
              <a:t>Ambient and Amplifier Noise</a:t>
            </a:r>
          </a:p>
          <a:p>
            <a:pPr>
              <a:spcBef>
                <a:spcPts val="2400"/>
              </a:spcBef>
            </a:pPr>
            <a:r>
              <a:rPr lang="en-US" dirty="0"/>
              <a:t>PD: Partial Discharge Fault Pattern</a:t>
            </a:r>
          </a:p>
          <a:p>
            <a:pPr>
              <a:spcBef>
                <a:spcPts val="2400"/>
              </a:spcBef>
            </a:pPr>
            <a:r>
              <a:rPr lang="en-US" dirty="0"/>
              <a:t>DSI: Discrete Spectral Interference</a:t>
            </a:r>
          </a:p>
          <a:p>
            <a:pPr lvl="1"/>
            <a:r>
              <a:rPr lang="en-US" dirty="0"/>
              <a:t>E.g. Radio Emissions, Power Electronics</a:t>
            </a:r>
          </a:p>
          <a:p>
            <a:pPr>
              <a:spcBef>
                <a:spcPts val="2400"/>
              </a:spcBef>
            </a:pPr>
            <a:r>
              <a:rPr lang="en-US" dirty="0"/>
              <a:t>RPI: Random Pulses Interference</a:t>
            </a:r>
          </a:p>
          <a:p>
            <a:pPr lvl="1"/>
            <a:r>
              <a:rPr lang="en-US" dirty="0"/>
              <a:t>Lightning, Switching Operations, </a:t>
            </a:r>
            <a:r>
              <a:rPr lang="en-US" dirty="0" err="1"/>
              <a:t>Carona</a:t>
            </a:r>
            <a:endParaRPr lang="en-US" dirty="0"/>
          </a:p>
        </p:txBody>
      </p:sp>
      <p:sp>
        <p:nvSpPr>
          <p:cNvPr id="4" name="Title 3">
            <a:extLst>
              <a:ext uri="{FF2B5EF4-FFF2-40B4-BE49-F238E27FC236}">
                <a16:creationId xmlns:a16="http://schemas.microsoft.com/office/drawing/2014/main" id="{1E4DE298-BE39-4544-85C5-68BE85D660EB}"/>
              </a:ext>
            </a:extLst>
          </p:cNvPr>
          <p:cNvSpPr>
            <a:spLocks noGrp="1"/>
          </p:cNvSpPr>
          <p:nvPr>
            <p:ph type="title"/>
          </p:nvPr>
        </p:nvSpPr>
        <p:spPr/>
        <p:txBody>
          <a:bodyPr/>
          <a:lstStyle/>
          <a:p>
            <a:r>
              <a:rPr lang="en-US" dirty="0"/>
              <a:t>Detecting Partial Discharges is Difficult</a:t>
            </a:r>
          </a:p>
        </p:txBody>
      </p:sp>
      <p:sp>
        <p:nvSpPr>
          <p:cNvPr id="7" name="Rectangle 6">
            <a:extLst>
              <a:ext uri="{FF2B5EF4-FFF2-40B4-BE49-F238E27FC236}">
                <a16:creationId xmlns:a16="http://schemas.microsoft.com/office/drawing/2014/main" id="{DB993DA1-8811-4F70-A1C8-81A2C577321A}"/>
              </a:ext>
            </a:extLst>
          </p:cNvPr>
          <p:cNvSpPr/>
          <p:nvPr/>
        </p:nvSpPr>
        <p:spPr>
          <a:xfrm>
            <a:off x="920364" y="1194143"/>
            <a:ext cx="5103705" cy="369332"/>
          </a:xfrm>
          <a:prstGeom prst="rect">
            <a:avLst/>
          </a:prstGeom>
        </p:spPr>
        <p:txBody>
          <a:bodyPr wrap="none">
            <a:spAutoFit/>
          </a:bodyPr>
          <a:lstStyle/>
          <a:p>
            <a:r>
              <a:rPr lang="en-US" b="1" dirty="0"/>
              <a:t>PD Pattern Observed alongside other Noise Sources</a:t>
            </a:r>
          </a:p>
        </p:txBody>
      </p:sp>
      <p:sp>
        <p:nvSpPr>
          <p:cNvPr id="8" name="Rectangle 7">
            <a:extLst>
              <a:ext uri="{FF2B5EF4-FFF2-40B4-BE49-F238E27FC236}">
                <a16:creationId xmlns:a16="http://schemas.microsoft.com/office/drawing/2014/main" id="{999AD86D-B816-4523-9B8E-2C6235C29B0E}"/>
              </a:ext>
            </a:extLst>
          </p:cNvPr>
          <p:cNvSpPr/>
          <p:nvPr/>
        </p:nvSpPr>
        <p:spPr>
          <a:xfrm>
            <a:off x="994387" y="5767600"/>
            <a:ext cx="2618602" cy="369332"/>
          </a:xfrm>
          <a:prstGeom prst="rect">
            <a:avLst/>
          </a:prstGeom>
        </p:spPr>
        <p:txBody>
          <a:bodyPr wrap="none">
            <a:spAutoFit/>
          </a:bodyPr>
          <a:lstStyle/>
          <a:p>
            <a:r>
              <a:rPr lang="en-US" i="1" dirty="0">
                <a:solidFill>
                  <a:srgbClr val="B9B8B8"/>
                </a:solidFill>
              </a:rPr>
              <a:t>Figure from Reference [1]</a:t>
            </a:r>
          </a:p>
        </p:txBody>
      </p:sp>
      <p:pic>
        <p:nvPicPr>
          <p:cNvPr id="9" name="Picture 8">
            <a:extLst>
              <a:ext uri="{FF2B5EF4-FFF2-40B4-BE49-F238E27FC236}">
                <a16:creationId xmlns:a16="http://schemas.microsoft.com/office/drawing/2014/main" id="{744A9F6F-3E10-4227-9B90-CD9AF45415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3364943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C8BF2C9-9E5D-4A20-9ADE-D97D3C6541DC}"/>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58775" y="1271689"/>
            <a:ext cx="5661025" cy="4787698"/>
          </a:xfrm>
        </p:spPr>
      </p:pic>
      <p:sp>
        <p:nvSpPr>
          <p:cNvPr id="3" name="Content Placeholder 2">
            <a:extLst>
              <a:ext uri="{FF2B5EF4-FFF2-40B4-BE49-F238E27FC236}">
                <a16:creationId xmlns:a16="http://schemas.microsoft.com/office/drawing/2014/main" id="{D5795ED3-1C85-42F3-A326-0E77DDE3A5EE}"/>
              </a:ext>
            </a:extLst>
          </p:cNvPr>
          <p:cNvSpPr>
            <a:spLocks noGrp="1"/>
          </p:cNvSpPr>
          <p:nvPr>
            <p:ph sz="half" idx="2"/>
          </p:nvPr>
        </p:nvSpPr>
        <p:spPr/>
        <p:txBody>
          <a:bodyPr/>
          <a:lstStyle/>
          <a:p>
            <a:r>
              <a:rPr lang="en-US" dirty="0"/>
              <a:t>A corona discharge is an electrical discharge brought on by the ionization of a fluid such as air surrounding a conductor that is electrically charged.</a:t>
            </a:r>
          </a:p>
          <a:p>
            <a:r>
              <a:rPr lang="en-US" dirty="0"/>
              <a:t>Spontaneous corona discharges occur naturally in high-voltage systems unless care is taken to limit the electric field strength.</a:t>
            </a:r>
          </a:p>
          <a:p>
            <a:r>
              <a:rPr lang="en-US" dirty="0"/>
              <a:t>A corona will occur when the strength of the electric field (potential gradient) around a conductor is high enough to form a conductive region, but not high enough to cause electrical breakdown or arcing to nearby objects.</a:t>
            </a:r>
          </a:p>
        </p:txBody>
      </p:sp>
      <p:sp>
        <p:nvSpPr>
          <p:cNvPr id="4" name="Title 3">
            <a:extLst>
              <a:ext uri="{FF2B5EF4-FFF2-40B4-BE49-F238E27FC236}">
                <a16:creationId xmlns:a16="http://schemas.microsoft.com/office/drawing/2014/main" id="{25DAB050-0755-4EF7-BE6A-1D4AEE236DE9}"/>
              </a:ext>
            </a:extLst>
          </p:cNvPr>
          <p:cNvSpPr>
            <a:spLocks noGrp="1"/>
          </p:cNvSpPr>
          <p:nvPr>
            <p:ph type="title"/>
          </p:nvPr>
        </p:nvSpPr>
        <p:spPr/>
        <p:txBody>
          <a:bodyPr/>
          <a:lstStyle/>
          <a:p>
            <a:r>
              <a:rPr lang="en-US" dirty="0"/>
              <a:t>Identify and Cancel </a:t>
            </a:r>
            <a:r>
              <a:rPr lang="en-US" dirty="0" err="1"/>
              <a:t>Carona</a:t>
            </a:r>
            <a:r>
              <a:rPr lang="en-US" dirty="0"/>
              <a:t> Discharge Peaks</a:t>
            </a:r>
          </a:p>
        </p:txBody>
      </p:sp>
      <p:sp>
        <p:nvSpPr>
          <p:cNvPr id="7" name="Rectangle 6">
            <a:extLst>
              <a:ext uri="{FF2B5EF4-FFF2-40B4-BE49-F238E27FC236}">
                <a16:creationId xmlns:a16="http://schemas.microsoft.com/office/drawing/2014/main" id="{73CC04A9-CF1B-44C3-AF9D-D68DC57B5797}"/>
              </a:ext>
            </a:extLst>
          </p:cNvPr>
          <p:cNvSpPr/>
          <p:nvPr/>
        </p:nvSpPr>
        <p:spPr>
          <a:xfrm>
            <a:off x="976970" y="5941064"/>
            <a:ext cx="2618602" cy="369332"/>
          </a:xfrm>
          <a:prstGeom prst="rect">
            <a:avLst/>
          </a:prstGeom>
        </p:spPr>
        <p:txBody>
          <a:bodyPr wrap="none">
            <a:spAutoFit/>
          </a:bodyPr>
          <a:lstStyle/>
          <a:p>
            <a:r>
              <a:rPr lang="en-US" i="1" dirty="0">
                <a:solidFill>
                  <a:srgbClr val="B9B8B8"/>
                </a:solidFill>
              </a:rPr>
              <a:t>Figure from Reference [1]</a:t>
            </a:r>
          </a:p>
        </p:txBody>
      </p:sp>
      <p:sp>
        <p:nvSpPr>
          <p:cNvPr id="8" name="Rectangle 7">
            <a:extLst>
              <a:ext uri="{FF2B5EF4-FFF2-40B4-BE49-F238E27FC236}">
                <a16:creationId xmlns:a16="http://schemas.microsoft.com/office/drawing/2014/main" id="{BAECBBBA-FBF2-4C97-84C8-CA5FCE707112}"/>
              </a:ext>
            </a:extLst>
          </p:cNvPr>
          <p:cNvSpPr/>
          <p:nvPr/>
        </p:nvSpPr>
        <p:spPr>
          <a:xfrm>
            <a:off x="728775" y="1027612"/>
            <a:ext cx="4809876" cy="369332"/>
          </a:xfrm>
          <a:prstGeom prst="rect">
            <a:avLst/>
          </a:prstGeom>
        </p:spPr>
        <p:txBody>
          <a:bodyPr wrap="square">
            <a:spAutoFit/>
          </a:bodyPr>
          <a:lstStyle/>
          <a:p>
            <a:pPr algn="ctr"/>
            <a:r>
              <a:rPr lang="en-US" b="1" dirty="0" err="1"/>
              <a:t>Carona</a:t>
            </a:r>
            <a:r>
              <a:rPr lang="en-US" b="1" dirty="0"/>
              <a:t> Discharge Peak Detail</a:t>
            </a:r>
          </a:p>
        </p:txBody>
      </p:sp>
      <p:pic>
        <p:nvPicPr>
          <p:cNvPr id="9" name="Picture 8">
            <a:extLst>
              <a:ext uri="{FF2B5EF4-FFF2-40B4-BE49-F238E27FC236}">
                <a16:creationId xmlns:a16="http://schemas.microsoft.com/office/drawing/2014/main" id="{58BB7993-2B1C-49D4-8979-16619A32B1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9364" y="6176963"/>
            <a:ext cx="1362636" cy="726688"/>
          </a:xfrm>
          <a:prstGeom prst="rect">
            <a:avLst/>
          </a:prstGeom>
        </p:spPr>
      </p:pic>
    </p:spTree>
    <p:extLst>
      <p:ext uri="{BB962C8B-B14F-4D97-AF65-F5344CB8AC3E}">
        <p14:creationId xmlns:p14="http://schemas.microsoft.com/office/powerpoint/2010/main" val="33208610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8967</TotalTime>
  <Words>2924</Words>
  <Application>Microsoft Office PowerPoint</Application>
  <PresentationFormat>Widescreen</PresentationFormat>
  <Paragraphs>327</Paragraphs>
  <Slides>43</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Cambria Math</vt:lpstr>
      <vt:lpstr>Consolas</vt:lpstr>
      <vt:lpstr>Conthrax Sb</vt:lpstr>
      <vt:lpstr>Office Theme</vt:lpstr>
      <vt:lpstr>VSB - Partial Discharge Fault Detection in Covered Conductors</vt:lpstr>
      <vt:lpstr>What are we covering here?</vt:lpstr>
      <vt:lpstr>First, what is Kaggle?</vt:lpstr>
      <vt:lpstr>Challenge: Partial Discharge Fault Detection</vt:lpstr>
      <vt:lpstr>Visual Aides – Anatomy of a Covered Conductor</vt:lpstr>
      <vt:lpstr>Examination Reveals Highly Unbalanced Data</vt:lpstr>
      <vt:lpstr>Sample Measurements with 3 Phase Signals</vt:lpstr>
      <vt:lpstr>Detecting Partial Discharges is Difficult</vt:lpstr>
      <vt:lpstr>Identify and Cancel Carona Discharge Peaks</vt:lpstr>
      <vt:lpstr>Focus on Portions of the Sinusoid with Rising Amplitude for Improved PD Detection</vt:lpstr>
      <vt:lpstr>Overview of the Signal Processing Approach</vt:lpstr>
      <vt:lpstr>Examining the Raw Signal Data</vt:lpstr>
      <vt:lpstr>Examining the Raw Signal Data</vt:lpstr>
      <vt:lpstr>Remove DSI &amp; Ambient Noise with DWT</vt:lpstr>
      <vt:lpstr>Remove DSI &amp; Ambient Noise with DWT</vt:lpstr>
      <vt:lpstr>Fit a Sinusoidal Function to the DWT Signal</vt:lpstr>
      <vt:lpstr>Fit a Sinusoidal Function to the DWT Signal</vt:lpstr>
      <vt:lpstr>Use Sinusoid to Identify PD-Probable Region</vt:lpstr>
      <vt:lpstr>Use Sinusoid to Identify PD-Probable Region</vt:lpstr>
      <vt:lpstr>Detrend Signal to Remove Sinusoidal Element</vt:lpstr>
      <vt:lpstr>Detrend Signal to Remove Sinusoidal Element</vt:lpstr>
      <vt:lpstr>Trim to PD-Probable Region of Detrended Data</vt:lpstr>
      <vt:lpstr>Trim to PD-Probable Region of Detrended Data</vt:lpstr>
      <vt:lpstr>Run Peak Detection on PD-Probable Region</vt:lpstr>
      <vt:lpstr>Run Peak Detection on PD-Probable Region</vt:lpstr>
      <vt:lpstr>Cancel False Peaks Before Processing Signals</vt:lpstr>
      <vt:lpstr>Cancel False Peaks Before Processing Signals</vt:lpstr>
      <vt:lpstr>Perform Feature Extraction on Signal</vt:lpstr>
      <vt:lpstr>Feature Exploration – Correlation Heat Map</vt:lpstr>
      <vt:lpstr>Feature Exploration – Pair Grid to Detect Trends</vt:lpstr>
      <vt:lpstr>Not All Features are Equally Influential</vt:lpstr>
      <vt:lpstr>Prototype Binary Classification Models</vt:lpstr>
      <vt:lpstr>Evaluate Model Performance with MCC</vt:lpstr>
      <vt:lpstr>Concerns with Training/Test Splits on Unbalanced Data</vt:lpstr>
      <vt:lpstr>Revisiting Random Forest – Tuning for Unbalanced Classes</vt:lpstr>
      <vt:lpstr>Use k-Fold CV to Ensure Model Robustness to Test/Train Splits</vt:lpstr>
      <vt:lpstr>Modify Class Weights used in Model Training to Remove Bias</vt:lpstr>
      <vt:lpstr>Adjust Probability Thresholds Used to Predict a Class</vt:lpstr>
      <vt:lpstr>(Nearly) Final Results and Performance</vt:lpstr>
      <vt:lpstr>Key Lessons for Dealing with Unbalanced Classes</vt:lpstr>
      <vt:lpstr>Possible Paths to Improvement on this Project</vt:lpstr>
      <vt:lpstr>References – Useful Academic Papers on the Subject</vt:lpstr>
      <vt:lpstr>Q: What’s Next?  A: More DSP / ML challenges!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Jeffrey</dc:creator>
  <cp:lastModifiedBy>Jeffrey</cp:lastModifiedBy>
  <cp:revision>159</cp:revision>
  <dcterms:created xsi:type="dcterms:W3CDTF">2018-11-16T18:56:55Z</dcterms:created>
  <dcterms:modified xsi:type="dcterms:W3CDTF">2019-03-12T21:51:07Z</dcterms:modified>
</cp:coreProperties>
</file>